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sldIdLst>
    <p:sldId id="256" r:id="rId2"/>
    <p:sldId id="257" r:id="rId3"/>
    <p:sldId id="258" r:id="rId4"/>
    <p:sldId id="263" r:id="rId5"/>
    <p:sldId id="259" r:id="rId6"/>
    <p:sldId id="264" r:id="rId7"/>
    <p:sldId id="265" r:id="rId8"/>
    <p:sldId id="266" r:id="rId9"/>
    <p:sldId id="260" r:id="rId10"/>
    <p:sldId id="261" r:id="rId11"/>
    <p:sldId id="262" r:id="rId12"/>
    <p:sldId id="299" r:id="rId13"/>
    <p:sldId id="268" r:id="rId14"/>
    <p:sldId id="267" r:id="rId15"/>
    <p:sldId id="269" r:id="rId16"/>
    <p:sldId id="270" r:id="rId17"/>
    <p:sldId id="271" r:id="rId18"/>
    <p:sldId id="272" r:id="rId19"/>
    <p:sldId id="274" r:id="rId20"/>
    <p:sldId id="273" r:id="rId21"/>
    <p:sldId id="276" r:id="rId22"/>
    <p:sldId id="277" r:id="rId23"/>
    <p:sldId id="278" r:id="rId24"/>
    <p:sldId id="275" r:id="rId25"/>
    <p:sldId id="300" r:id="rId26"/>
    <p:sldId id="289" r:id="rId27"/>
    <p:sldId id="290" r:id="rId28"/>
    <p:sldId id="291" r:id="rId29"/>
    <p:sldId id="292" r:id="rId30"/>
    <p:sldId id="293" r:id="rId31"/>
    <p:sldId id="294" r:id="rId32"/>
    <p:sldId id="295" r:id="rId33"/>
    <p:sldId id="301" r:id="rId34"/>
    <p:sldId id="297" r:id="rId35"/>
    <p:sldId id="280" r:id="rId36"/>
    <p:sldId id="284" r:id="rId37"/>
    <p:sldId id="279" r:id="rId38"/>
    <p:sldId id="281" r:id="rId39"/>
    <p:sldId id="282" r:id="rId40"/>
    <p:sldId id="283" r:id="rId41"/>
    <p:sldId id="285" r:id="rId42"/>
    <p:sldId id="286" r:id="rId43"/>
    <p:sldId id="287" r:id="rId44"/>
    <p:sldId id="288" r:id="rId45"/>
    <p:sldId id="296" r:id="rId46"/>
    <p:sldId id="302" r:id="rId47"/>
    <p:sldId id="298" r:id="rId48"/>
    <p:sldId id="303" r:id="rId49"/>
    <p:sldId id="304" r:id="rId50"/>
    <p:sldId id="308" r:id="rId51"/>
    <p:sldId id="305" r:id="rId52"/>
    <p:sldId id="306" r:id="rId53"/>
    <p:sldId id="307" r:id="rId54"/>
    <p:sldId id="309" r:id="rId55"/>
    <p:sldId id="310" r:id="rId56"/>
    <p:sldId id="317" r:id="rId57"/>
    <p:sldId id="311" r:id="rId58"/>
    <p:sldId id="312" r:id="rId59"/>
    <p:sldId id="313" r:id="rId60"/>
    <p:sldId id="314" r:id="rId61"/>
    <p:sldId id="315" r:id="rId62"/>
    <p:sldId id="316" r:id="rId63"/>
    <p:sldId id="328" r:id="rId64"/>
    <p:sldId id="319" r:id="rId65"/>
    <p:sldId id="320" r:id="rId66"/>
    <p:sldId id="321" r:id="rId67"/>
    <p:sldId id="323" r:id="rId68"/>
    <p:sldId id="322" r:id="rId69"/>
    <p:sldId id="318" r:id="rId70"/>
    <p:sldId id="324" r:id="rId71"/>
    <p:sldId id="325" r:id="rId72"/>
    <p:sldId id="326" r:id="rId73"/>
    <p:sldId id="32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5ACD3D-D21E-228B-A563-1FD597798D4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254A391D-1709-9054-2EF2-38ADB21297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61957F7E-48DB-114B-7D4D-BFEE57182709}"/>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A3468375-32AA-60CD-A1CA-585780F8BC57}"/>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9918897-48C1-01B6-CABA-8EF0200A5EA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57146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CD5B3A-32C3-EA9C-6277-950D1A3ADA03}"/>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98061FA8-2CAC-426B-80DB-2E447CC6243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CF5081EC-B0B7-B345-FF40-BE3FBB95D624}"/>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B503DDD5-449A-F0B5-5900-8E0EEF2296CC}"/>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F78E2842-647A-A84A-E741-2EC266F2AE03}"/>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68790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B69DCDB-980A-DB50-B11C-6B8F38B9626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C1FE0B15-A36A-DD9C-EC05-1235791C969C}"/>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706B8BD6-4860-AAAC-AF66-A456EE674656}"/>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0033979F-D904-3377-30C9-0841D047FE3D}"/>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237541A-EC4B-5244-990B-FF973441C51A}"/>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98399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81677C-14E3-C0EA-1560-5A6EF47F7D4B}"/>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A13CF0DA-2C9E-000B-B8E3-E8D746912FC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0E432F4D-6685-EEBA-3C64-CD70A4291C36}"/>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B4E967DE-B700-0F8E-01C0-2F77F30E7DC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615C2E1-2DFC-EE3F-269D-34E49DF3920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3560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FD4AAE-C927-F40F-6864-013A43C2C0DF}"/>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022DC639-0A21-79C4-F13F-C6FEF812C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57188EA-5296-E812-40D4-B7F24A53BE6B}"/>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3611322E-50B8-B071-B25D-E0E2606CD235}"/>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6C5B25C0-81D5-C91E-CBB6-1834B7297CE7}"/>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8369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5B033A-2A0A-3FB0-B754-FA1667A3A9F8}"/>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8207B22B-A5E4-87DA-1890-1F16FAA3187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C150D754-C5BD-FFD0-053C-28105044A1A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08B60BE4-FC07-D846-D59E-1A57AFF40DE3}"/>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6" name="Alt Bilgi Yer Tutucusu 5">
            <a:extLst>
              <a:ext uri="{FF2B5EF4-FFF2-40B4-BE49-F238E27FC236}">
                <a16:creationId xmlns:a16="http://schemas.microsoft.com/office/drawing/2014/main" id="{0AB884E2-FCAB-7873-3205-0AF118B37FAB}"/>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A5AA0288-42B3-C21E-4D04-04F8EBA19CFF}"/>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8143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57E0E0-6630-8783-BD76-87B0AABBAB58}"/>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6E9A2AFE-FCB7-6593-E80C-6CB3209E8E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C468E27-4F8C-FA46-05E5-6CC99400205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B408A19D-BC7B-CC1F-745C-FE039D8A0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612467A3-6D64-2910-6770-0F8919CBBB9D}"/>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B9375582-2F6A-B4FF-CFFB-ECE8685E69F3}"/>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8" name="Alt Bilgi Yer Tutucusu 7">
            <a:extLst>
              <a:ext uri="{FF2B5EF4-FFF2-40B4-BE49-F238E27FC236}">
                <a16:creationId xmlns:a16="http://schemas.microsoft.com/office/drawing/2014/main" id="{F2886C73-4F6B-9657-0319-1E96E99328BC}"/>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37A9AA86-A7FF-9F90-8C2B-E8B51FE06807}"/>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2225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DE6877-F3E1-9A1E-80AF-25FD36AE80B6}"/>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0325BA52-6FDC-A3D9-FFDF-59D19E7D382B}"/>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4" name="Alt Bilgi Yer Tutucusu 3">
            <a:extLst>
              <a:ext uri="{FF2B5EF4-FFF2-40B4-BE49-F238E27FC236}">
                <a16:creationId xmlns:a16="http://schemas.microsoft.com/office/drawing/2014/main" id="{A8B7196E-D389-6009-2D2D-A8277E5B457F}"/>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67D87AC1-1698-924C-0DA6-55DD7727522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03223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68CDDD6-898E-602A-70D0-604D623E0902}"/>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3" name="Alt Bilgi Yer Tutucusu 2">
            <a:extLst>
              <a:ext uri="{FF2B5EF4-FFF2-40B4-BE49-F238E27FC236}">
                <a16:creationId xmlns:a16="http://schemas.microsoft.com/office/drawing/2014/main" id="{E9039DCB-53C0-0DE2-E9F1-98D885E41F0C}"/>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B29FD0DE-6346-2E00-96C2-092F7D24485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55972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F1BCDB-3448-A1F9-FC35-5270C0AC2BC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E88A7F55-80AC-C4F7-6FD2-E0B8D6010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F95299EF-6459-4B12-904F-090715364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6C70638-5B52-AE15-D1FF-A4B24EC4D5E1}"/>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6" name="Alt Bilgi Yer Tutucusu 5">
            <a:extLst>
              <a:ext uri="{FF2B5EF4-FFF2-40B4-BE49-F238E27FC236}">
                <a16:creationId xmlns:a16="http://schemas.microsoft.com/office/drawing/2014/main" id="{37B3537D-C320-8B20-A325-19C6BA104EA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8EB3FF3C-5BD8-FB72-6B95-F170329AEAD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3773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6C93DA-4EE8-6DAA-9F2D-973157F42EB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3258AE32-CFBC-B98B-F7D0-C5BE24860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F99ED9BE-B5D7-2B09-125B-FBF46EE0B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C8B32E3-D6B6-EBA2-F17F-96DA9B83C9B1}"/>
              </a:ext>
            </a:extLst>
          </p:cNvPr>
          <p:cNvSpPr>
            <a:spLocks noGrp="1"/>
          </p:cNvSpPr>
          <p:nvPr>
            <p:ph type="dt" sz="half" idx="10"/>
          </p:nvPr>
        </p:nvSpPr>
        <p:spPr/>
        <p:txBody>
          <a:bodyPr/>
          <a:lstStyle/>
          <a:p>
            <a:fld id="{999A8DD2-C443-44AD-85B3-4CE72B962C5F}" type="datetimeFigureOut">
              <a:rPr lang="en-US" smtClean="0"/>
              <a:t>9/1/2023</a:t>
            </a:fld>
            <a:endParaRPr lang="en-US"/>
          </a:p>
        </p:txBody>
      </p:sp>
      <p:sp>
        <p:nvSpPr>
          <p:cNvPr id="6" name="Alt Bilgi Yer Tutucusu 5">
            <a:extLst>
              <a:ext uri="{FF2B5EF4-FFF2-40B4-BE49-F238E27FC236}">
                <a16:creationId xmlns:a16="http://schemas.microsoft.com/office/drawing/2014/main" id="{F0451818-D957-01AE-B90C-B2E5E8D12EAC}"/>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C9601406-214C-F587-62B3-F4A24CE1107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92350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F84FCBA-2EF8-84F3-A7DA-A7EBC14D2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A511CBD5-4EBB-5490-9954-8E8A834D5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15B5FCE6-C85B-6EE5-0380-85F2CEDAF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A8DD2-C443-44AD-85B3-4CE72B962C5F}" type="datetimeFigureOut">
              <a:rPr lang="en-US" smtClean="0"/>
              <a:t>9/1/2023</a:t>
            </a:fld>
            <a:endParaRPr lang="en-US"/>
          </a:p>
        </p:txBody>
      </p:sp>
      <p:sp>
        <p:nvSpPr>
          <p:cNvPr id="5" name="Alt Bilgi Yer Tutucusu 4">
            <a:extLst>
              <a:ext uri="{FF2B5EF4-FFF2-40B4-BE49-F238E27FC236}">
                <a16:creationId xmlns:a16="http://schemas.microsoft.com/office/drawing/2014/main" id="{069AC1F7-2CB1-AC2D-7AAA-06575BFB23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A4A09392-663A-BBFC-5824-56F58322DE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25481124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gital graph of stock market">
            <a:extLst>
              <a:ext uri="{FF2B5EF4-FFF2-40B4-BE49-F238E27FC236}">
                <a16:creationId xmlns:a16="http://schemas.microsoft.com/office/drawing/2014/main" id="{53F1070E-07BD-B8C8-84AB-A87B9CDA7275}"/>
              </a:ext>
            </a:extLst>
          </p:cNvPr>
          <p:cNvPicPr>
            <a:picLocks noChangeAspect="1"/>
          </p:cNvPicPr>
          <p:nvPr/>
        </p:nvPicPr>
        <p:blipFill rotWithShape="1">
          <a:blip r:embed="rId2"/>
          <a:srcRect t="3794" b="21206"/>
          <a:stretch/>
        </p:blipFill>
        <p:spPr>
          <a:xfrm>
            <a:off x="20" y="-1"/>
            <a:ext cx="12191980" cy="6858001"/>
          </a:xfrm>
          <a:prstGeom prst="rect">
            <a:avLst/>
          </a:prstGeom>
        </p:spPr>
      </p:pic>
      <p:sp>
        <p:nvSpPr>
          <p:cNvPr id="2" name="Başlık 1">
            <a:extLst>
              <a:ext uri="{FF2B5EF4-FFF2-40B4-BE49-F238E27FC236}">
                <a16:creationId xmlns:a16="http://schemas.microsoft.com/office/drawing/2014/main" id="{0AA416B8-7C6F-99B8-71E8-1A6C6610F58D}"/>
              </a:ext>
            </a:extLst>
          </p:cNvPr>
          <p:cNvSpPr>
            <a:spLocks noGrp="1"/>
          </p:cNvSpPr>
          <p:nvPr>
            <p:ph type="ctrTitle"/>
          </p:nvPr>
        </p:nvSpPr>
        <p:spPr>
          <a:xfrm>
            <a:off x="624506" y="3621149"/>
            <a:ext cx="8837546" cy="1870483"/>
          </a:xfrm>
        </p:spPr>
        <p:txBody>
          <a:bodyPr>
            <a:normAutofit/>
          </a:bodyPr>
          <a:lstStyle/>
          <a:p>
            <a:pPr algn="l"/>
            <a:r>
              <a:rPr lang="en-US" dirty="0">
                <a:solidFill>
                  <a:srgbClr val="FFFFFF"/>
                </a:solidFill>
              </a:rPr>
              <a:t>Using Price Data to Predict Stock Market Prices</a:t>
            </a:r>
          </a:p>
        </p:txBody>
      </p:sp>
      <p:sp>
        <p:nvSpPr>
          <p:cNvPr id="3" name="Alt Başlık 2">
            <a:extLst>
              <a:ext uri="{FF2B5EF4-FFF2-40B4-BE49-F238E27FC236}">
                <a16:creationId xmlns:a16="http://schemas.microsoft.com/office/drawing/2014/main" id="{403C5BC9-16EA-7DA0-6FCB-2209403782B3}"/>
              </a:ext>
            </a:extLst>
          </p:cNvPr>
          <p:cNvSpPr>
            <a:spLocks noGrp="1"/>
          </p:cNvSpPr>
          <p:nvPr>
            <p:ph type="subTitle" idx="1"/>
          </p:nvPr>
        </p:nvSpPr>
        <p:spPr>
          <a:xfrm>
            <a:off x="624506" y="5547048"/>
            <a:ext cx="8837546" cy="770020"/>
          </a:xfrm>
        </p:spPr>
        <p:txBody>
          <a:bodyPr>
            <a:normAutofit fontScale="92500" lnSpcReduction="10000"/>
          </a:bodyPr>
          <a:lstStyle/>
          <a:p>
            <a:pPr algn="l"/>
            <a:r>
              <a:rPr lang="en-US" dirty="0">
                <a:solidFill>
                  <a:srgbClr val="FFFFFF"/>
                </a:solidFill>
              </a:rPr>
              <a:t>Sabancı University Data Analytics Program Term Project</a:t>
            </a:r>
          </a:p>
          <a:p>
            <a:pPr algn="r"/>
            <a:r>
              <a:rPr lang="en-US" dirty="0">
                <a:solidFill>
                  <a:srgbClr val="FFFFFF"/>
                </a:solidFill>
              </a:rPr>
              <a:t>Duruhan Yalçın</a:t>
            </a:r>
          </a:p>
        </p:txBody>
      </p:sp>
    </p:spTree>
    <p:extLst>
      <p:ext uri="{BB962C8B-B14F-4D97-AF65-F5344CB8AC3E}">
        <p14:creationId xmlns:p14="http://schemas.microsoft.com/office/powerpoint/2010/main" val="318175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774A14-3113-963C-5B20-A1D4F7040D10}"/>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675C2F37-6948-717B-8DC8-70FB7129A4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35590"/>
            <a:ext cx="10515600" cy="338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32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AD0A75-1377-F436-790D-E7CBD81D13D4}"/>
              </a:ext>
            </a:extLst>
          </p:cNvPr>
          <p:cNvSpPr>
            <a:spLocks noGrp="1"/>
          </p:cNvSpPr>
          <p:nvPr>
            <p:ph type="title"/>
          </p:nvPr>
        </p:nvSpPr>
        <p:spPr/>
        <p:txBody>
          <a:bodyPr/>
          <a:lstStyle/>
          <a:p>
            <a:endParaRPr lang="en-US"/>
          </a:p>
        </p:txBody>
      </p:sp>
      <p:pic>
        <p:nvPicPr>
          <p:cNvPr id="5122" name="Picture 2">
            <a:extLst>
              <a:ext uri="{FF2B5EF4-FFF2-40B4-BE49-F238E27FC236}">
                <a16:creationId xmlns:a16="http://schemas.microsoft.com/office/drawing/2014/main" id="{493991D9-BE6E-954C-360A-F68900ABEF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35590"/>
            <a:ext cx="10515600" cy="338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6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F52213-F610-6719-0141-D8827B5264DA}"/>
              </a:ext>
            </a:extLst>
          </p:cNvPr>
          <p:cNvSpPr>
            <a:spLocks noGrp="1"/>
          </p:cNvSpPr>
          <p:nvPr>
            <p:ph type="title"/>
          </p:nvPr>
        </p:nvSpPr>
        <p:spPr>
          <a:xfrm>
            <a:off x="6796844" y="474333"/>
            <a:ext cx="4563883" cy="2146300"/>
          </a:xfrm>
        </p:spPr>
        <p:txBody>
          <a:bodyPr anchor="b">
            <a:normAutofit/>
          </a:bodyPr>
          <a:lstStyle/>
          <a:p>
            <a:r>
              <a:rPr lang="en-US" dirty="0"/>
              <a:t>Data Preprocessing</a:t>
            </a:r>
          </a:p>
        </p:txBody>
      </p:sp>
      <p:sp>
        <p:nvSpPr>
          <p:cNvPr id="9"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796844" y="2767953"/>
            <a:ext cx="4563883" cy="3461013"/>
          </a:xfrm>
        </p:spPr>
        <p:txBody>
          <a:bodyPr>
            <a:normAutofit/>
          </a:bodyPr>
          <a:lstStyle/>
          <a:p>
            <a:endParaRPr lang="en-US" sz="1800" dirty="0"/>
          </a:p>
        </p:txBody>
      </p:sp>
      <p:sp>
        <p:nvSpPr>
          <p:cNvPr id="11" name="Date Placeholder 6">
            <a:extLst>
              <a:ext uri="{FF2B5EF4-FFF2-40B4-BE49-F238E27FC236}">
                <a16:creationId xmlns:a16="http://schemas.microsoft.com/office/drawing/2014/main" id="{B1454B6D-1602-57A6-8D11-CB2C06E70041}"/>
              </a:ext>
            </a:extLst>
          </p:cNvPr>
          <p:cNvSpPr>
            <a:spLocks noGrp="1"/>
          </p:cNvSpPr>
          <p:nvPr>
            <p:ph type="dt" sz="half" idx="10"/>
          </p:nvPr>
        </p:nvSpPr>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9/1/2023</a:t>
            </a:fld>
            <a:endParaRPr lang="en-US" dirty="0">
              <a:solidFill>
                <a:srgbClr val="FFFFFF"/>
              </a:solidFill>
              <a:effectLst>
                <a:outerShdw blurRad="38100" dist="38100" dir="2700000" algn="tl">
                  <a:srgbClr val="000000">
                    <a:alpha val="43137"/>
                  </a:srgbClr>
                </a:outerShdw>
              </a:effectLst>
            </a:endParaRPr>
          </a:p>
        </p:txBody>
      </p:sp>
      <p:sp>
        <p:nvSpPr>
          <p:cNvPr id="13"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p:txBody>
          <a:bodyPr/>
          <a:lstStyle/>
          <a:p>
            <a:pPr>
              <a:spcAft>
                <a:spcPts val="600"/>
              </a:spcAft>
            </a:pPr>
            <a:r>
              <a:rPr lang="en-US" dirty="0"/>
              <a:t>Sample Footer Text</a:t>
            </a:r>
          </a:p>
        </p:txBody>
      </p:sp>
      <p:sp>
        <p:nvSpPr>
          <p:cNvPr id="15"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p:txBody>
          <a:bodyPr/>
          <a:lstStyle/>
          <a:p>
            <a:pPr>
              <a:spcAft>
                <a:spcPts val="600"/>
              </a:spcAft>
            </a:pPr>
            <a:fld id="{6F391B04-159E-4284-919C-20BE23D169A4}" type="slidenum">
              <a:rPr lang="en-US" smtClean="0"/>
              <a:pPr>
                <a:spcAft>
                  <a:spcPts val="600"/>
                </a:spcAft>
              </a:pPr>
              <a:t>12</a:t>
            </a:fld>
            <a:endParaRPr lang="en-US" dirty="0"/>
          </a:p>
        </p:txBody>
      </p:sp>
      <p:pic>
        <p:nvPicPr>
          <p:cNvPr id="5" name="Picture 4" descr="Graphs and plots layered on a blue digital screen">
            <a:extLst>
              <a:ext uri="{FF2B5EF4-FFF2-40B4-BE49-F238E27FC236}">
                <a16:creationId xmlns:a16="http://schemas.microsoft.com/office/drawing/2014/main" id="{D64ACBFA-B382-9A39-5B04-B64BCEE4C0BD}"/>
              </a:ext>
            </a:extLst>
          </p:cNvPr>
          <p:cNvPicPr>
            <a:picLocks noChangeAspect="1"/>
          </p:cNvPicPr>
          <p:nvPr/>
        </p:nvPicPr>
        <p:blipFill rotWithShape="1">
          <a:blip r:embed="rId2"/>
          <a:srcRect l="15035" r="18299"/>
          <a:stretch/>
        </p:blipFill>
        <p:spPr>
          <a:xfrm>
            <a:off x="20" y="10"/>
            <a:ext cx="6095979" cy="6857990"/>
          </a:xfrm>
          <a:prstGeom prst="rect">
            <a:avLst/>
          </a:prstGeom>
          <a:noFill/>
        </p:spPr>
      </p:pic>
    </p:spTree>
    <p:extLst>
      <p:ext uri="{BB962C8B-B14F-4D97-AF65-F5344CB8AC3E}">
        <p14:creationId xmlns:p14="http://schemas.microsoft.com/office/powerpoint/2010/main" val="22660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en-US" sz="4800" dirty="0"/>
              <a:t>Feature Generation</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FF6AB2-A045-AC9D-8E2E-A38DE1C0D2E8}"/>
              </a:ext>
            </a:extLst>
          </p:cNvPr>
          <p:cNvSpPr>
            <a:spLocks noGrp="1"/>
          </p:cNvSpPr>
          <p:nvPr>
            <p:ph type="title"/>
          </p:nvPr>
        </p:nvSpPr>
        <p:spPr/>
        <p:txBody>
          <a:bodyPr/>
          <a:lstStyle/>
          <a:p>
            <a:pPr algn="ctr"/>
            <a:r>
              <a:rPr lang="en-US" dirty="0"/>
              <a:t>Time Related Features</a:t>
            </a:r>
            <a:br>
              <a:rPr lang="tr-TR" dirty="0"/>
            </a:br>
            <a:r>
              <a:rPr lang="en-US" dirty="0"/>
              <a:t>Day of Week and Week of Year</a:t>
            </a:r>
          </a:p>
        </p:txBody>
      </p:sp>
      <p:pic>
        <p:nvPicPr>
          <p:cNvPr id="8194" name="Picture 2">
            <a:extLst>
              <a:ext uri="{FF2B5EF4-FFF2-40B4-BE49-F238E27FC236}">
                <a16:creationId xmlns:a16="http://schemas.microsoft.com/office/drawing/2014/main" id="{81314B33-7D7D-5C7C-6C1F-E3E61B7805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4847" y="1690688"/>
            <a:ext cx="9162306" cy="391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80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9F3523-DF5F-D760-F79C-5A8613E8DDEF}"/>
              </a:ext>
            </a:extLst>
          </p:cNvPr>
          <p:cNvSpPr>
            <a:spLocks noGrp="1"/>
          </p:cNvSpPr>
          <p:nvPr>
            <p:ph type="title"/>
          </p:nvPr>
        </p:nvSpPr>
        <p:spPr/>
        <p:txBody>
          <a:bodyPr/>
          <a:lstStyle/>
          <a:p>
            <a:r>
              <a:rPr lang="en-US" dirty="0"/>
              <a:t>Technical Indicators</a:t>
            </a:r>
          </a:p>
        </p:txBody>
      </p:sp>
      <p:sp>
        <p:nvSpPr>
          <p:cNvPr id="3" name="İçerik Yer Tutucusu 2">
            <a:extLst>
              <a:ext uri="{FF2B5EF4-FFF2-40B4-BE49-F238E27FC236}">
                <a16:creationId xmlns:a16="http://schemas.microsoft.com/office/drawing/2014/main" id="{E3908AC7-C580-8594-94D4-5014DEB32B9D}"/>
              </a:ext>
            </a:extLst>
          </p:cNvPr>
          <p:cNvSpPr>
            <a:spLocks noGrp="1"/>
          </p:cNvSpPr>
          <p:nvPr>
            <p:ph idx="1"/>
          </p:nvPr>
        </p:nvSpPr>
        <p:spPr/>
        <p:txBody>
          <a:bodyPr/>
          <a:lstStyle/>
          <a:p>
            <a:r>
              <a:rPr lang="en-US" dirty="0"/>
              <a:t>SMA (Simple Moving Average)</a:t>
            </a:r>
          </a:p>
          <a:p>
            <a:r>
              <a:rPr lang="en-US" dirty="0"/>
              <a:t>RSI (Relative Strength Index)</a:t>
            </a:r>
          </a:p>
          <a:p>
            <a:r>
              <a:rPr lang="en-US" dirty="0"/>
              <a:t>Momentum</a:t>
            </a:r>
          </a:p>
          <a:p>
            <a:r>
              <a:rPr lang="en-US" dirty="0"/>
              <a:t>Stochastic Oscillator</a:t>
            </a:r>
          </a:p>
          <a:p>
            <a:r>
              <a:rPr lang="en-US" dirty="0"/>
              <a:t>MACD (Moving Average Convergence Divergence)</a:t>
            </a:r>
          </a:p>
          <a:p>
            <a:r>
              <a:rPr lang="en-US" dirty="0"/>
              <a:t>ATR (Average True Range)</a:t>
            </a:r>
          </a:p>
          <a:p>
            <a:r>
              <a:rPr lang="en-US" dirty="0"/>
              <a:t>OBV (On-Balance Volume)</a:t>
            </a:r>
          </a:p>
          <a:p>
            <a:r>
              <a:rPr lang="en-US" dirty="0"/>
              <a:t>Bollinger Bands</a:t>
            </a:r>
          </a:p>
        </p:txBody>
      </p:sp>
    </p:spTree>
    <p:extLst>
      <p:ext uri="{BB962C8B-B14F-4D97-AF65-F5344CB8AC3E}">
        <p14:creationId xmlns:p14="http://schemas.microsoft.com/office/powerpoint/2010/main" val="378552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9AEF4A-5E01-71A4-8753-C18FD65C915B}"/>
              </a:ext>
            </a:extLst>
          </p:cNvPr>
          <p:cNvSpPr>
            <a:spLocks noGrp="1"/>
          </p:cNvSpPr>
          <p:nvPr>
            <p:ph type="title"/>
          </p:nvPr>
        </p:nvSpPr>
        <p:spPr/>
        <p:txBody>
          <a:bodyPr/>
          <a:lstStyle/>
          <a:p>
            <a:r>
              <a:rPr lang="en-US" dirty="0"/>
              <a:t>Indices</a:t>
            </a:r>
            <a:r>
              <a:rPr lang="tr-TR" dirty="0"/>
              <a:t>, </a:t>
            </a:r>
            <a:r>
              <a:rPr lang="en-US" dirty="0"/>
              <a:t>Cryptocurrencies</a:t>
            </a:r>
            <a:r>
              <a:rPr lang="tr-TR" dirty="0"/>
              <a:t> </a:t>
            </a:r>
            <a:r>
              <a:rPr lang="en-US" dirty="0"/>
              <a:t>and Commodities</a:t>
            </a:r>
          </a:p>
        </p:txBody>
      </p:sp>
      <p:sp>
        <p:nvSpPr>
          <p:cNvPr id="3" name="İçerik Yer Tutucusu 2">
            <a:extLst>
              <a:ext uri="{FF2B5EF4-FFF2-40B4-BE49-F238E27FC236}">
                <a16:creationId xmlns:a16="http://schemas.microsoft.com/office/drawing/2014/main" id="{173C1857-DB4D-20FD-71A0-56536286FEEB}"/>
              </a:ext>
            </a:extLst>
          </p:cNvPr>
          <p:cNvSpPr>
            <a:spLocks noGrp="1"/>
          </p:cNvSpPr>
          <p:nvPr>
            <p:ph idx="1"/>
          </p:nvPr>
        </p:nvSpPr>
        <p:spPr/>
        <p:txBody>
          <a:bodyPr numCol="2">
            <a:normAutofit fontScale="92500" lnSpcReduction="20000"/>
          </a:bodyPr>
          <a:lstStyle/>
          <a:p>
            <a:r>
              <a:rPr lang="en-US" dirty="0"/>
              <a:t>BTC-USD: Bitcoin against the US Dollar </a:t>
            </a:r>
            <a:endParaRPr lang="tr-TR" dirty="0"/>
          </a:p>
          <a:p>
            <a:r>
              <a:rPr lang="en-US" dirty="0"/>
              <a:t>^VIX: CBOE Volatility Index, also known as the "fear index". </a:t>
            </a:r>
          </a:p>
          <a:p>
            <a:r>
              <a:rPr lang="en-US" dirty="0"/>
              <a:t>^DJI: Dow Jones Industrial Average</a:t>
            </a:r>
            <a:endParaRPr lang="tr-TR" dirty="0"/>
          </a:p>
          <a:p>
            <a:r>
              <a:rPr lang="en-US" dirty="0"/>
              <a:t>^GSPC: S&amp;P 500 Index</a:t>
            </a:r>
            <a:endParaRPr lang="tr-TR" dirty="0"/>
          </a:p>
          <a:p>
            <a:r>
              <a:rPr lang="en-US" dirty="0"/>
              <a:t>^FTSE: FTSE 100 Index</a:t>
            </a:r>
            <a:endParaRPr lang="tr-TR" dirty="0"/>
          </a:p>
          <a:p>
            <a:r>
              <a:rPr lang="en-US" dirty="0"/>
              <a:t>^GDAXI: DAX 30 Index</a:t>
            </a:r>
            <a:endParaRPr lang="tr-TR" dirty="0"/>
          </a:p>
          <a:p>
            <a:r>
              <a:rPr lang="en-US" dirty="0"/>
              <a:t>^FCHI: CAC 40 Index</a:t>
            </a:r>
            <a:endParaRPr lang="tr-TR" dirty="0"/>
          </a:p>
          <a:p>
            <a:r>
              <a:rPr lang="en-US" dirty="0"/>
              <a:t>^N225: Nikkei 225 Index</a:t>
            </a:r>
            <a:endParaRPr lang="tr-TR" dirty="0"/>
          </a:p>
          <a:p>
            <a:r>
              <a:rPr lang="en-US" dirty="0"/>
              <a:t>^HSI: Hang Seng Index</a:t>
            </a:r>
            <a:endParaRPr lang="tr-TR" dirty="0"/>
          </a:p>
          <a:p>
            <a:r>
              <a:rPr lang="en-US" dirty="0"/>
              <a:t>^AXJO: S&amp;P/ASX 200 Index</a:t>
            </a:r>
            <a:endParaRPr lang="tr-TR" dirty="0"/>
          </a:p>
          <a:p>
            <a:r>
              <a:rPr lang="en-US" dirty="0"/>
              <a:t>^KS11: KOSPI Composite Index</a:t>
            </a:r>
            <a:endParaRPr lang="tr-TR" dirty="0"/>
          </a:p>
          <a:p>
            <a:r>
              <a:rPr lang="en-US" dirty="0"/>
              <a:t>^BSESN: BSE SENSEX</a:t>
            </a:r>
            <a:endParaRPr lang="tr-TR" dirty="0"/>
          </a:p>
          <a:p>
            <a:r>
              <a:rPr lang="en-US" dirty="0"/>
              <a:t>^BVSP: </a:t>
            </a:r>
            <a:r>
              <a:rPr lang="en-US" dirty="0" err="1"/>
              <a:t>Bovespa</a:t>
            </a:r>
            <a:r>
              <a:rPr lang="en-US" dirty="0"/>
              <a:t> Index</a:t>
            </a:r>
            <a:endParaRPr lang="tr-TR" dirty="0"/>
          </a:p>
          <a:p>
            <a:r>
              <a:rPr lang="en-US" dirty="0"/>
              <a:t>GC=F: Gold Futures</a:t>
            </a:r>
            <a:endParaRPr lang="tr-TR" dirty="0"/>
          </a:p>
          <a:p>
            <a:r>
              <a:rPr lang="en-US" dirty="0"/>
              <a:t>SI=F: Silver Futures</a:t>
            </a:r>
          </a:p>
          <a:p>
            <a:r>
              <a:rPr lang="en-US" dirty="0"/>
              <a:t>CL=F: Crude Oil WTI Futures</a:t>
            </a:r>
            <a:endParaRPr lang="tr-TR" dirty="0"/>
          </a:p>
          <a:p>
            <a:r>
              <a:rPr lang="en-US" dirty="0"/>
              <a:t>NG=F: Natural Gas Future</a:t>
            </a:r>
            <a:r>
              <a:rPr lang="tr-TR" dirty="0"/>
              <a:t>s</a:t>
            </a:r>
          </a:p>
          <a:p>
            <a:r>
              <a:rPr lang="en-US" dirty="0"/>
              <a:t>ZC=F: Corn Futures</a:t>
            </a:r>
            <a:endParaRPr lang="tr-TR" dirty="0"/>
          </a:p>
          <a:p>
            <a:r>
              <a:rPr lang="en-US" dirty="0"/>
              <a:t>ZW=F: Wheat Futures</a:t>
            </a:r>
          </a:p>
        </p:txBody>
      </p:sp>
    </p:spTree>
    <p:extLst>
      <p:ext uri="{BB962C8B-B14F-4D97-AF65-F5344CB8AC3E}">
        <p14:creationId xmlns:p14="http://schemas.microsoft.com/office/powerpoint/2010/main" val="3810433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4EEF6-FE95-11AC-D32D-B697A7DE3A14}"/>
              </a:ext>
            </a:extLst>
          </p:cNvPr>
          <p:cNvSpPr>
            <a:spLocks noGrp="1"/>
          </p:cNvSpPr>
          <p:nvPr>
            <p:ph type="title"/>
          </p:nvPr>
        </p:nvSpPr>
        <p:spPr/>
        <p:txBody>
          <a:bodyPr/>
          <a:lstStyle/>
          <a:p>
            <a:endParaRPr lang="en-US"/>
          </a:p>
        </p:txBody>
      </p:sp>
      <p:pic>
        <p:nvPicPr>
          <p:cNvPr id="10242" name="Picture 2">
            <a:extLst>
              <a:ext uri="{FF2B5EF4-FFF2-40B4-BE49-F238E27FC236}">
                <a16:creationId xmlns:a16="http://schemas.microsoft.com/office/drawing/2014/main" id="{4966E9A1-B504-2100-5195-90369CAAB3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9103" y="73622"/>
            <a:ext cx="6613793" cy="671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02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689B34-26EE-C654-9177-5F20EFEBE312}"/>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FFBEBD9C-C285-CF8D-E66B-D46B67E96E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4091" y="119269"/>
            <a:ext cx="6523818" cy="661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790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en-US" sz="4800" dirty="0"/>
              <a:t>Scaling</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23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F52213-F610-6719-0141-D8827B5264DA}"/>
              </a:ext>
            </a:extLst>
          </p:cNvPr>
          <p:cNvSpPr>
            <a:spLocks noGrp="1"/>
          </p:cNvSpPr>
          <p:nvPr>
            <p:ph type="title"/>
          </p:nvPr>
        </p:nvSpPr>
        <p:spPr>
          <a:xfrm>
            <a:off x="6796844" y="474333"/>
            <a:ext cx="4563883" cy="2146300"/>
          </a:xfrm>
        </p:spPr>
        <p:txBody>
          <a:bodyPr anchor="b">
            <a:normAutofit/>
          </a:bodyPr>
          <a:lstStyle/>
          <a:p>
            <a:r>
              <a:rPr lang="en-US" dirty="0"/>
              <a:t>Exploratory Data Analysis on NASDAQ</a:t>
            </a:r>
          </a:p>
        </p:txBody>
      </p:sp>
      <p:sp>
        <p:nvSpPr>
          <p:cNvPr id="9"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796844" y="2767953"/>
            <a:ext cx="4563883" cy="3461013"/>
          </a:xfrm>
        </p:spPr>
        <p:txBody>
          <a:bodyPr>
            <a:normAutofit/>
          </a:bodyPr>
          <a:lstStyle/>
          <a:p>
            <a:endParaRPr lang="en-US" sz="1800" dirty="0"/>
          </a:p>
        </p:txBody>
      </p:sp>
      <p:sp>
        <p:nvSpPr>
          <p:cNvPr id="11" name="Date Placeholder 6">
            <a:extLst>
              <a:ext uri="{FF2B5EF4-FFF2-40B4-BE49-F238E27FC236}">
                <a16:creationId xmlns:a16="http://schemas.microsoft.com/office/drawing/2014/main" id="{B1454B6D-1602-57A6-8D11-CB2C06E70041}"/>
              </a:ext>
            </a:extLst>
          </p:cNvPr>
          <p:cNvSpPr>
            <a:spLocks noGrp="1"/>
          </p:cNvSpPr>
          <p:nvPr>
            <p:ph type="dt" sz="half" idx="10"/>
          </p:nvPr>
        </p:nvSpPr>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9/1/2023</a:t>
            </a:fld>
            <a:endParaRPr lang="en-US" dirty="0">
              <a:solidFill>
                <a:srgbClr val="FFFFFF"/>
              </a:solidFill>
              <a:effectLst>
                <a:outerShdw blurRad="38100" dist="38100" dir="2700000" algn="tl">
                  <a:srgbClr val="000000">
                    <a:alpha val="43137"/>
                  </a:srgbClr>
                </a:outerShdw>
              </a:effectLst>
            </a:endParaRPr>
          </a:p>
        </p:txBody>
      </p:sp>
      <p:sp>
        <p:nvSpPr>
          <p:cNvPr id="13"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p:txBody>
          <a:bodyPr/>
          <a:lstStyle/>
          <a:p>
            <a:pPr>
              <a:spcAft>
                <a:spcPts val="600"/>
              </a:spcAft>
            </a:pPr>
            <a:r>
              <a:rPr lang="en-US" dirty="0"/>
              <a:t>Sample Footer Text</a:t>
            </a:r>
          </a:p>
        </p:txBody>
      </p:sp>
      <p:sp>
        <p:nvSpPr>
          <p:cNvPr id="15"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p:txBody>
          <a:bodyPr/>
          <a:lstStyle/>
          <a:p>
            <a:pPr>
              <a:spcAft>
                <a:spcPts val="600"/>
              </a:spcAft>
            </a:pPr>
            <a:fld id="{6F391B04-159E-4284-919C-20BE23D169A4}" type="slidenum">
              <a:rPr lang="en-US" smtClean="0"/>
              <a:pPr>
                <a:spcAft>
                  <a:spcPts val="600"/>
                </a:spcAft>
              </a:pPr>
              <a:t>2</a:t>
            </a:fld>
            <a:endParaRPr lang="en-US" dirty="0"/>
          </a:p>
        </p:txBody>
      </p:sp>
      <p:pic>
        <p:nvPicPr>
          <p:cNvPr id="5" name="Picture 4" descr="Graphs and plots layered on a blue digital screen">
            <a:extLst>
              <a:ext uri="{FF2B5EF4-FFF2-40B4-BE49-F238E27FC236}">
                <a16:creationId xmlns:a16="http://schemas.microsoft.com/office/drawing/2014/main" id="{D64ACBFA-B382-9A39-5B04-B64BCEE4C0BD}"/>
              </a:ext>
            </a:extLst>
          </p:cNvPr>
          <p:cNvPicPr>
            <a:picLocks noChangeAspect="1"/>
          </p:cNvPicPr>
          <p:nvPr/>
        </p:nvPicPr>
        <p:blipFill rotWithShape="1">
          <a:blip r:embed="rId2"/>
          <a:srcRect l="15035" r="18299"/>
          <a:stretch/>
        </p:blipFill>
        <p:spPr>
          <a:xfrm>
            <a:off x="20" y="10"/>
            <a:ext cx="6095979" cy="6857990"/>
          </a:xfrm>
          <a:prstGeom prst="rect">
            <a:avLst/>
          </a:prstGeom>
          <a:noFill/>
        </p:spPr>
      </p:pic>
    </p:spTree>
    <p:extLst>
      <p:ext uri="{BB962C8B-B14F-4D97-AF65-F5344CB8AC3E}">
        <p14:creationId xmlns:p14="http://schemas.microsoft.com/office/powerpoint/2010/main" val="243114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5B44D0-EA41-F6D4-8A1E-4EEDE15DBA79}"/>
              </a:ext>
            </a:extLst>
          </p:cNvPr>
          <p:cNvSpPr>
            <a:spLocks noGrp="1"/>
          </p:cNvSpPr>
          <p:nvPr>
            <p:ph type="title"/>
          </p:nvPr>
        </p:nvSpPr>
        <p:spPr/>
        <p:txBody>
          <a:bodyPr/>
          <a:lstStyle/>
          <a:p>
            <a:r>
              <a:rPr lang="en-US" dirty="0"/>
              <a:t>Log Scaling</a:t>
            </a:r>
          </a:p>
        </p:txBody>
      </p:sp>
      <p:pic>
        <p:nvPicPr>
          <p:cNvPr id="4" name="İçerik Yer Tutucusu 3">
            <a:extLst>
              <a:ext uri="{FF2B5EF4-FFF2-40B4-BE49-F238E27FC236}">
                <a16:creationId xmlns:a16="http://schemas.microsoft.com/office/drawing/2014/main" id="{9D787B55-417E-8D84-CD02-DA15F14A5008}"/>
              </a:ext>
            </a:extLst>
          </p:cNvPr>
          <p:cNvPicPr>
            <a:picLocks noGrp="1" noChangeAspect="1"/>
          </p:cNvPicPr>
          <p:nvPr>
            <p:ph idx="1"/>
          </p:nvPr>
        </p:nvPicPr>
        <p:blipFill>
          <a:blip r:embed="rId2"/>
          <a:stretch>
            <a:fillRect/>
          </a:stretch>
        </p:blipFill>
        <p:spPr>
          <a:xfrm>
            <a:off x="1266825" y="1295400"/>
            <a:ext cx="9658350" cy="4267200"/>
          </a:xfrm>
          <a:prstGeom prst="rect">
            <a:avLst/>
          </a:prstGeom>
        </p:spPr>
      </p:pic>
    </p:spTree>
    <p:extLst>
      <p:ext uri="{BB962C8B-B14F-4D97-AF65-F5344CB8AC3E}">
        <p14:creationId xmlns:p14="http://schemas.microsoft.com/office/powerpoint/2010/main" val="2022119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5B44D0-EA41-F6D4-8A1E-4EEDE15DBA79}"/>
              </a:ext>
            </a:extLst>
          </p:cNvPr>
          <p:cNvSpPr>
            <a:spLocks noGrp="1"/>
          </p:cNvSpPr>
          <p:nvPr>
            <p:ph type="title"/>
          </p:nvPr>
        </p:nvSpPr>
        <p:spPr/>
        <p:txBody>
          <a:bodyPr/>
          <a:lstStyle/>
          <a:p>
            <a:r>
              <a:rPr lang="en-US" dirty="0"/>
              <a:t>Log Scaling</a:t>
            </a:r>
          </a:p>
        </p:txBody>
      </p:sp>
      <p:pic>
        <p:nvPicPr>
          <p:cNvPr id="6" name="İçerik Yer Tutucusu 5">
            <a:extLst>
              <a:ext uri="{FF2B5EF4-FFF2-40B4-BE49-F238E27FC236}">
                <a16:creationId xmlns:a16="http://schemas.microsoft.com/office/drawing/2014/main" id="{EC52C805-F447-185F-7D84-853795B1F1FF}"/>
              </a:ext>
            </a:extLst>
          </p:cNvPr>
          <p:cNvPicPr>
            <a:picLocks noGrp="1" noChangeAspect="1"/>
          </p:cNvPicPr>
          <p:nvPr>
            <p:ph idx="1"/>
          </p:nvPr>
        </p:nvPicPr>
        <p:blipFill>
          <a:blip r:embed="rId2"/>
          <a:stretch>
            <a:fillRect/>
          </a:stretch>
        </p:blipFill>
        <p:spPr>
          <a:xfrm>
            <a:off x="1266825" y="1295400"/>
            <a:ext cx="9658350" cy="4267200"/>
          </a:xfrm>
          <a:prstGeom prst="rect">
            <a:avLst/>
          </a:prstGeom>
        </p:spPr>
      </p:pic>
    </p:spTree>
    <p:extLst>
      <p:ext uri="{BB962C8B-B14F-4D97-AF65-F5344CB8AC3E}">
        <p14:creationId xmlns:p14="http://schemas.microsoft.com/office/powerpoint/2010/main" val="2821125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5B44D0-EA41-F6D4-8A1E-4EEDE15DBA79}"/>
              </a:ext>
            </a:extLst>
          </p:cNvPr>
          <p:cNvSpPr>
            <a:spLocks noGrp="1"/>
          </p:cNvSpPr>
          <p:nvPr>
            <p:ph type="title"/>
          </p:nvPr>
        </p:nvSpPr>
        <p:spPr/>
        <p:txBody>
          <a:bodyPr/>
          <a:lstStyle/>
          <a:p>
            <a:r>
              <a:rPr lang="en-US" dirty="0"/>
              <a:t>Log Scaling</a:t>
            </a:r>
          </a:p>
        </p:txBody>
      </p:sp>
      <p:pic>
        <p:nvPicPr>
          <p:cNvPr id="5" name="İçerik Yer Tutucusu 4">
            <a:extLst>
              <a:ext uri="{FF2B5EF4-FFF2-40B4-BE49-F238E27FC236}">
                <a16:creationId xmlns:a16="http://schemas.microsoft.com/office/drawing/2014/main" id="{2B243DB6-0D2F-07C6-DE33-8FC318E06DDF}"/>
              </a:ext>
            </a:extLst>
          </p:cNvPr>
          <p:cNvPicPr>
            <a:picLocks noGrp="1" noChangeAspect="1"/>
          </p:cNvPicPr>
          <p:nvPr>
            <p:ph idx="1"/>
          </p:nvPr>
        </p:nvPicPr>
        <p:blipFill>
          <a:blip r:embed="rId2"/>
          <a:stretch>
            <a:fillRect/>
          </a:stretch>
        </p:blipFill>
        <p:spPr>
          <a:xfrm>
            <a:off x="1309687" y="1295400"/>
            <a:ext cx="9572625" cy="4267200"/>
          </a:xfrm>
          <a:prstGeom prst="rect">
            <a:avLst/>
          </a:prstGeom>
        </p:spPr>
      </p:pic>
    </p:spTree>
    <p:extLst>
      <p:ext uri="{BB962C8B-B14F-4D97-AF65-F5344CB8AC3E}">
        <p14:creationId xmlns:p14="http://schemas.microsoft.com/office/powerpoint/2010/main" val="2227472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6847840" y="1122363"/>
            <a:ext cx="5024120" cy="3204134"/>
          </a:xfrm>
        </p:spPr>
        <p:txBody>
          <a:bodyPr vert="horz" lIns="91440" tIns="45720" rIns="91440" bIns="45720" rtlCol="0" anchor="b">
            <a:normAutofit/>
          </a:bodyPr>
          <a:lstStyle/>
          <a:p>
            <a:r>
              <a:rPr lang="tr-TR" sz="4800" dirty="0"/>
              <a:t>P</a:t>
            </a:r>
            <a:r>
              <a:rPr lang="en-US" sz="4800" dirty="0" err="1"/>
              <a:t>ipeline</a:t>
            </a:r>
            <a:r>
              <a:rPr lang="en-US" sz="4800" dirty="0"/>
              <a:t> Overview</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09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57301F-CC50-75C5-74DB-FF90F890D656}"/>
              </a:ext>
            </a:extLst>
          </p:cNvPr>
          <p:cNvSpPr>
            <a:spLocks noGrp="1"/>
          </p:cNvSpPr>
          <p:nvPr>
            <p:ph type="title"/>
          </p:nvPr>
        </p:nvSpPr>
        <p:spPr/>
        <p:txBody>
          <a:bodyPr/>
          <a:lstStyle/>
          <a:p>
            <a:endParaRPr lang="en-US" dirty="0"/>
          </a:p>
        </p:txBody>
      </p:sp>
      <p:sp>
        <p:nvSpPr>
          <p:cNvPr id="7" name="İçerik Yer Tutucusu 6">
            <a:extLst>
              <a:ext uri="{FF2B5EF4-FFF2-40B4-BE49-F238E27FC236}">
                <a16:creationId xmlns:a16="http://schemas.microsoft.com/office/drawing/2014/main" id="{AA07D9E2-4CA5-32FB-978F-E681EAC5C36A}"/>
              </a:ext>
            </a:extLst>
          </p:cNvPr>
          <p:cNvSpPr>
            <a:spLocks noGrp="1"/>
          </p:cNvSpPr>
          <p:nvPr>
            <p:ph idx="1"/>
          </p:nvPr>
        </p:nvSpPr>
        <p:spPr/>
        <p:txBody>
          <a:bodyPr/>
          <a:lstStyle/>
          <a:p>
            <a:endParaRPr lang="en-US" dirty="0"/>
          </a:p>
        </p:txBody>
      </p:sp>
      <p:pic>
        <p:nvPicPr>
          <p:cNvPr id="9" name="Resim 8">
            <a:extLst>
              <a:ext uri="{FF2B5EF4-FFF2-40B4-BE49-F238E27FC236}">
                <a16:creationId xmlns:a16="http://schemas.microsoft.com/office/drawing/2014/main" id="{C43F7890-5CDB-2963-4F65-14BE2E6B7333}"/>
              </a:ext>
            </a:extLst>
          </p:cNvPr>
          <p:cNvPicPr>
            <a:picLocks noChangeAspect="1"/>
          </p:cNvPicPr>
          <p:nvPr/>
        </p:nvPicPr>
        <p:blipFill>
          <a:blip r:embed="rId2"/>
          <a:stretch>
            <a:fillRect/>
          </a:stretch>
        </p:blipFill>
        <p:spPr>
          <a:xfrm>
            <a:off x="956545" y="1780945"/>
            <a:ext cx="10278909" cy="3296110"/>
          </a:xfrm>
          <a:prstGeom prst="rect">
            <a:avLst/>
          </a:prstGeom>
        </p:spPr>
      </p:pic>
    </p:spTree>
    <p:extLst>
      <p:ext uri="{BB962C8B-B14F-4D97-AF65-F5344CB8AC3E}">
        <p14:creationId xmlns:p14="http://schemas.microsoft.com/office/powerpoint/2010/main" val="92294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F52213-F610-6719-0141-D8827B5264DA}"/>
              </a:ext>
            </a:extLst>
          </p:cNvPr>
          <p:cNvSpPr>
            <a:spLocks noGrp="1"/>
          </p:cNvSpPr>
          <p:nvPr>
            <p:ph type="title"/>
          </p:nvPr>
        </p:nvSpPr>
        <p:spPr>
          <a:xfrm>
            <a:off x="6796844" y="474333"/>
            <a:ext cx="4563883" cy="2146300"/>
          </a:xfrm>
        </p:spPr>
        <p:txBody>
          <a:bodyPr anchor="b">
            <a:normAutofit/>
          </a:bodyPr>
          <a:lstStyle/>
          <a:p>
            <a:r>
              <a:rPr lang="tr-TR" dirty="0" err="1"/>
              <a:t>Modeling</a:t>
            </a:r>
            <a:endParaRPr lang="en-US" dirty="0"/>
          </a:p>
        </p:txBody>
      </p:sp>
      <p:sp>
        <p:nvSpPr>
          <p:cNvPr id="9"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796844" y="2767953"/>
            <a:ext cx="4563883" cy="3461013"/>
          </a:xfrm>
        </p:spPr>
        <p:txBody>
          <a:bodyPr>
            <a:normAutofit/>
          </a:bodyPr>
          <a:lstStyle/>
          <a:p>
            <a:endParaRPr lang="en-US" sz="1800" dirty="0"/>
          </a:p>
        </p:txBody>
      </p:sp>
      <p:sp>
        <p:nvSpPr>
          <p:cNvPr id="11" name="Date Placeholder 6">
            <a:extLst>
              <a:ext uri="{FF2B5EF4-FFF2-40B4-BE49-F238E27FC236}">
                <a16:creationId xmlns:a16="http://schemas.microsoft.com/office/drawing/2014/main" id="{B1454B6D-1602-57A6-8D11-CB2C06E70041}"/>
              </a:ext>
            </a:extLst>
          </p:cNvPr>
          <p:cNvSpPr>
            <a:spLocks noGrp="1"/>
          </p:cNvSpPr>
          <p:nvPr>
            <p:ph type="dt" sz="half" idx="10"/>
          </p:nvPr>
        </p:nvSpPr>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9/1/2023</a:t>
            </a:fld>
            <a:endParaRPr lang="en-US" dirty="0">
              <a:solidFill>
                <a:srgbClr val="FFFFFF"/>
              </a:solidFill>
              <a:effectLst>
                <a:outerShdw blurRad="38100" dist="38100" dir="2700000" algn="tl">
                  <a:srgbClr val="000000">
                    <a:alpha val="43137"/>
                  </a:srgbClr>
                </a:outerShdw>
              </a:effectLst>
            </a:endParaRPr>
          </a:p>
        </p:txBody>
      </p:sp>
      <p:sp>
        <p:nvSpPr>
          <p:cNvPr id="13"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p:txBody>
          <a:bodyPr/>
          <a:lstStyle/>
          <a:p>
            <a:pPr>
              <a:spcAft>
                <a:spcPts val="600"/>
              </a:spcAft>
            </a:pPr>
            <a:r>
              <a:rPr lang="en-US" dirty="0"/>
              <a:t>Sample Footer Text</a:t>
            </a:r>
          </a:p>
        </p:txBody>
      </p:sp>
      <p:sp>
        <p:nvSpPr>
          <p:cNvPr id="15"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p:txBody>
          <a:bodyPr/>
          <a:lstStyle/>
          <a:p>
            <a:pPr>
              <a:spcAft>
                <a:spcPts val="600"/>
              </a:spcAft>
            </a:pPr>
            <a:fld id="{6F391B04-159E-4284-919C-20BE23D169A4}" type="slidenum">
              <a:rPr lang="en-US" smtClean="0"/>
              <a:pPr>
                <a:spcAft>
                  <a:spcPts val="600"/>
                </a:spcAft>
              </a:pPr>
              <a:t>25</a:t>
            </a:fld>
            <a:endParaRPr lang="en-US" dirty="0"/>
          </a:p>
        </p:txBody>
      </p:sp>
      <p:pic>
        <p:nvPicPr>
          <p:cNvPr id="5" name="Picture 4" descr="Graphs and plots layered on a blue digital screen">
            <a:extLst>
              <a:ext uri="{FF2B5EF4-FFF2-40B4-BE49-F238E27FC236}">
                <a16:creationId xmlns:a16="http://schemas.microsoft.com/office/drawing/2014/main" id="{D64ACBFA-B382-9A39-5B04-B64BCEE4C0BD}"/>
              </a:ext>
            </a:extLst>
          </p:cNvPr>
          <p:cNvPicPr>
            <a:picLocks noChangeAspect="1"/>
          </p:cNvPicPr>
          <p:nvPr/>
        </p:nvPicPr>
        <p:blipFill rotWithShape="1">
          <a:blip r:embed="rId2"/>
          <a:srcRect l="15035" r="18299"/>
          <a:stretch/>
        </p:blipFill>
        <p:spPr>
          <a:xfrm>
            <a:off x="20" y="10"/>
            <a:ext cx="6095979" cy="6857990"/>
          </a:xfrm>
          <a:prstGeom prst="rect">
            <a:avLst/>
          </a:prstGeom>
          <a:noFill/>
        </p:spPr>
      </p:pic>
    </p:spTree>
    <p:extLst>
      <p:ext uri="{BB962C8B-B14F-4D97-AF65-F5344CB8AC3E}">
        <p14:creationId xmlns:p14="http://schemas.microsoft.com/office/powerpoint/2010/main" val="330952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tr-TR" sz="4800" dirty="0"/>
              <a:t>Close </a:t>
            </a:r>
            <a:r>
              <a:rPr lang="tr-TR" sz="4800" dirty="0" err="1"/>
              <a:t>Price</a:t>
            </a:r>
            <a:r>
              <a:rPr lang="tr-TR" sz="4800" dirty="0"/>
              <a:t> </a:t>
            </a:r>
            <a:r>
              <a:rPr lang="en-US" sz="4800" dirty="0"/>
              <a:t>Prediction</a:t>
            </a:r>
            <a:r>
              <a:rPr lang="tr-TR" sz="4800" dirty="0"/>
              <a:t>s</a:t>
            </a:r>
            <a:endParaRPr lang="en-US" sz="4800" dirty="0"/>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09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E5FBFE-B19C-88E5-FDFE-92314EFD3662}"/>
              </a:ext>
            </a:extLst>
          </p:cNvPr>
          <p:cNvSpPr>
            <a:spLocks noGrp="1"/>
          </p:cNvSpPr>
          <p:nvPr>
            <p:ph type="title"/>
          </p:nvPr>
        </p:nvSpPr>
        <p:spPr/>
        <p:txBody>
          <a:bodyPr/>
          <a:lstStyle/>
          <a:p>
            <a:r>
              <a:rPr lang="en-US" dirty="0"/>
              <a:t>Regression model to predict NASDAQ Close Price using </a:t>
            </a:r>
            <a:r>
              <a:rPr lang="en-US" dirty="0" err="1"/>
              <a:t>SimpleRNN</a:t>
            </a:r>
            <a:r>
              <a:rPr lang="en-US" dirty="0"/>
              <a:t> - Only Close Price</a:t>
            </a:r>
          </a:p>
        </p:txBody>
      </p:sp>
      <p:pic>
        <p:nvPicPr>
          <p:cNvPr id="4" name="İçerik Yer Tutucusu 3">
            <a:extLst>
              <a:ext uri="{FF2B5EF4-FFF2-40B4-BE49-F238E27FC236}">
                <a16:creationId xmlns:a16="http://schemas.microsoft.com/office/drawing/2014/main" id="{F71BA42F-1ADD-390A-C137-BC75B92C365D}"/>
              </a:ext>
            </a:extLst>
          </p:cNvPr>
          <p:cNvPicPr>
            <a:picLocks noGrp="1" noChangeAspect="1"/>
          </p:cNvPicPr>
          <p:nvPr>
            <p:ph idx="1"/>
          </p:nvPr>
        </p:nvPicPr>
        <p:blipFill>
          <a:blip r:embed="rId2"/>
          <a:stretch>
            <a:fillRect/>
          </a:stretch>
        </p:blipFill>
        <p:spPr>
          <a:xfrm>
            <a:off x="838200" y="1836318"/>
            <a:ext cx="10515600" cy="4329952"/>
          </a:xfrm>
          <a:prstGeom prst="rect">
            <a:avLst/>
          </a:prstGeom>
        </p:spPr>
      </p:pic>
    </p:spTree>
    <p:extLst>
      <p:ext uri="{BB962C8B-B14F-4D97-AF65-F5344CB8AC3E}">
        <p14:creationId xmlns:p14="http://schemas.microsoft.com/office/powerpoint/2010/main" val="329758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A0CC17-DEEE-37CF-DBF2-459AC653BDA2}"/>
              </a:ext>
            </a:extLst>
          </p:cNvPr>
          <p:cNvSpPr>
            <a:spLocks noGrp="1"/>
          </p:cNvSpPr>
          <p:nvPr>
            <p:ph type="title"/>
          </p:nvPr>
        </p:nvSpPr>
        <p:spPr/>
        <p:txBody>
          <a:bodyPr/>
          <a:lstStyle/>
          <a:p>
            <a:r>
              <a:rPr lang="en-US" dirty="0"/>
              <a:t>Regression model to predict NASDAQ Close Price using LSTM - Only Close Price</a:t>
            </a:r>
          </a:p>
        </p:txBody>
      </p:sp>
      <p:pic>
        <p:nvPicPr>
          <p:cNvPr id="9218" name="Picture 2">
            <a:extLst>
              <a:ext uri="{FF2B5EF4-FFF2-40B4-BE49-F238E27FC236}">
                <a16:creationId xmlns:a16="http://schemas.microsoft.com/office/drawing/2014/main" id="{A3018D17-9880-5295-B0B9-00E8B1FBA3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318"/>
            <a:ext cx="10515600" cy="43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768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68581C-4299-74B5-7EF3-3A8685D776FD}"/>
              </a:ext>
            </a:extLst>
          </p:cNvPr>
          <p:cNvSpPr>
            <a:spLocks noGrp="1"/>
          </p:cNvSpPr>
          <p:nvPr>
            <p:ph type="title"/>
          </p:nvPr>
        </p:nvSpPr>
        <p:spPr/>
        <p:txBody>
          <a:bodyPr/>
          <a:lstStyle/>
          <a:p>
            <a:r>
              <a:rPr lang="en-US" dirty="0"/>
              <a:t>Regression model to predict NASDAQ Close Price using GRU - Only Close Price</a:t>
            </a:r>
          </a:p>
        </p:txBody>
      </p:sp>
      <p:pic>
        <p:nvPicPr>
          <p:cNvPr id="4" name="İçerik Yer Tutucusu 3">
            <a:extLst>
              <a:ext uri="{FF2B5EF4-FFF2-40B4-BE49-F238E27FC236}">
                <a16:creationId xmlns:a16="http://schemas.microsoft.com/office/drawing/2014/main" id="{5E2F95DA-DCA5-992F-6398-21CFFD9A8FA0}"/>
              </a:ext>
            </a:extLst>
          </p:cNvPr>
          <p:cNvPicPr>
            <a:picLocks noGrp="1" noChangeAspect="1"/>
          </p:cNvPicPr>
          <p:nvPr>
            <p:ph idx="1"/>
          </p:nvPr>
        </p:nvPicPr>
        <p:blipFill>
          <a:blip r:embed="rId2"/>
          <a:stretch>
            <a:fillRect/>
          </a:stretch>
        </p:blipFill>
        <p:spPr>
          <a:xfrm>
            <a:off x="838200" y="1836318"/>
            <a:ext cx="10515600" cy="4329952"/>
          </a:xfrm>
          <a:prstGeom prst="rect">
            <a:avLst/>
          </a:prstGeom>
        </p:spPr>
      </p:pic>
    </p:spTree>
    <p:extLst>
      <p:ext uri="{BB962C8B-B14F-4D97-AF65-F5344CB8AC3E}">
        <p14:creationId xmlns:p14="http://schemas.microsoft.com/office/powerpoint/2010/main" val="265792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FA56A1-2DE3-A13D-5BC0-A51D513C666C}"/>
              </a:ext>
            </a:extLst>
          </p:cNvPr>
          <p:cNvSpPr>
            <a:spLocks noGrp="1"/>
          </p:cNvSpPr>
          <p:nvPr>
            <p:ph type="title"/>
          </p:nvPr>
        </p:nvSpPr>
        <p:spPr>
          <a:xfrm>
            <a:off x="838200" y="323850"/>
            <a:ext cx="10515600" cy="833438"/>
          </a:xfrm>
        </p:spPr>
        <p:txBody>
          <a:bodyPr/>
          <a:lstStyle/>
          <a:p>
            <a:pPr algn="ctr"/>
            <a:r>
              <a:rPr lang="en-US" dirty="0"/>
              <a:t>Initial Features</a:t>
            </a:r>
            <a:r>
              <a:rPr lang="tr-TR" dirty="0"/>
              <a:t> </a:t>
            </a:r>
            <a:r>
              <a:rPr lang="en-US" dirty="0"/>
              <a:t>Price</a:t>
            </a:r>
            <a:r>
              <a:rPr lang="tr-TR" dirty="0"/>
              <a:t> </a:t>
            </a:r>
            <a:r>
              <a:rPr lang="en-US" dirty="0"/>
              <a:t>and Volume</a:t>
            </a:r>
          </a:p>
        </p:txBody>
      </p:sp>
      <p:pic>
        <p:nvPicPr>
          <p:cNvPr id="1026" name="Picture 2">
            <a:extLst>
              <a:ext uri="{FF2B5EF4-FFF2-40B4-BE49-F238E27FC236}">
                <a16:creationId xmlns:a16="http://schemas.microsoft.com/office/drawing/2014/main" id="{05CFEF41-006A-7FA1-BC56-8AD73FA8D7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9191" y="1266825"/>
            <a:ext cx="8133618" cy="548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85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891C0F-0422-4A5C-BB67-F0B7DA45908C}"/>
              </a:ext>
            </a:extLst>
          </p:cNvPr>
          <p:cNvSpPr>
            <a:spLocks noGrp="1"/>
          </p:cNvSpPr>
          <p:nvPr>
            <p:ph type="title"/>
          </p:nvPr>
        </p:nvSpPr>
        <p:spPr/>
        <p:txBody>
          <a:bodyPr/>
          <a:lstStyle/>
          <a:p>
            <a:r>
              <a:rPr lang="en-US" dirty="0"/>
              <a:t>Let’s take </a:t>
            </a:r>
            <a:r>
              <a:rPr lang="tr-TR" dirty="0"/>
              <a:t>a</a:t>
            </a:r>
            <a:r>
              <a:rPr lang="en-US" dirty="0"/>
              <a:t> closer look</a:t>
            </a:r>
          </a:p>
        </p:txBody>
      </p:sp>
      <p:pic>
        <p:nvPicPr>
          <p:cNvPr id="10242" name="Picture 2">
            <a:extLst>
              <a:ext uri="{FF2B5EF4-FFF2-40B4-BE49-F238E27FC236}">
                <a16:creationId xmlns:a16="http://schemas.microsoft.com/office/drawing/2014/main" id="{2A2AEB10-7596-F732-5DE4-C67B5D8F18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0846"/>
            <a:ext cx="10515600" cy="434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23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EB5ADB-AFFB-6D22-91E1-1B225D00DABB}"/>
              </a:ext>
            </a:extLst>
          </p:cNvPr>
          <p:cNvSpPr>
            <a:spLocks noGrp="1"/>
          </p:cNvSpPr>
          <p:nvPr>
            <p:ph type="title"/>
          </p:nvPr>
        </p:nvSpPr>
        <p:spPr/>
        <p:txBody>
          <a:bodyPr/>
          <a:lstStyle/>
          <a:p>
            <a:r>
              <a:rPr lang="tr-TR" dirty="0"/>
              <a:t>RNN </a:t>
            </a:r>
            <a:r>
              <a:rPr lang="tr-TR" dirty="0" err="1"/>
              <a:t>Models</a:t>
            </a:r>
            <a:r>
              <a:rPr lang="tr-TR" dirty="0"/>
              <a:t> </a:t>
            </a:r>
            <a:r>
              <a:rPr lang="tr-TR" dirty="0" err="1"/>
              <a:t>Outcomes</a:t>
            </a:r>
            <a:endParaRPr lang="en-US" dirty="0"/>
          </a:p>
        </p:txBody>
      </p:sp>
      <p:sp>
        <p:nvSpPr>
          <p:cNvPr id="3" name="İçerik Yer Tutucusu 2">
            <a:extLst>
              <a:ext uri="{FF2B5EF4-FFF2-40B4-BE49-F238E27FC236}">
                <a16:creationId xmlns:a16="http://schemas.microsoft.com/office/drawing/2014/main" id="{F45954F7-DEC9-8AD3-6A55-3B42CD328D96}"/>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3EF0107E-2489-42C8-827F-A999740C1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2" y="1862931"/>
            <a:ext cx="947737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841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8EFE2A-CA44-ABF8-04A3-91867B557775}"/>
              </a:ext>
            </a:extLst>
          </p:cNvPr>
          <p:cNvSpPr>
            <a:spLocks noGrp="1"/>
          </p:cNvSpPr>
          <p:nvPr>
            <p:ph type="title"/>
          </p:nvPr>
        </p:nvSpPr>
        <p:spPr/>
        <p:txBody>
          <a:bodyPr/>
          <a:lstStyle/>
          <a:p>
            <a:r>
              <a:rPr lang="en-US" dirty="0"/>
              <a:t>Is RMSE a Good Indicator for Measuring the Success of Our Models?</a:t>
            </a:r>
          </a:p>
        </p:txBody>
      </p:sp>
      <p:sp>
        <p:nvSpPr>
          <p:cNvPr id="3" name="İçerik Yer Tutucusu 2">
            <a:extLst>
              <a:ext uri="{FF2B5EF4-FFF2-40B4-BE49-F238E27FC236}">
                <a16:creationId xmlns:a16="http://schemas.microsoft.com/office/drawing/2014/main" id="{10BB3F92-A64A-8563-1B02-8D8094BAC0A9}"/>
              </a:ext>
            </a:extLst>
          </p:cNvPr>
          <p:cNvSpPr>
            <a:spLocks noGrp="1"/>
          </p:cNvSpPr>
          <p:nvPr>
            <p:ph idx="1"/>
          </p:nvPr>
        </p:nvSpPr>
        <p:spPr/>
        <p:txBody>
          <a:bodyPr/>
          <a:lstStyle/>
          <a:p>
            <a:r>
              <a:rPr lang="en-US" dirty="0"/>
              <a:t>The objective of this project is to generate profits through buying and selling stocks based on the predictions of statistical models. Up to this point, our focus has been on predicting the exact closing prices for the next day. However, one might ask: Do we actually need to know the next day's exact closing price to make money? For example, if our model predicts a 1% increase in stock price for the next day and the stock actually goes up by 2%, the RMSE (Root Mean Square Error) would increase, even though we would have profited from the prediction. What truly harms us is when the model predicts an increase and the stock price actually declines.</a:t>
            </a:r>
          </a:p>
        </p:txBody>
      </p:sp>
    </p:spTree>
    <p:extLst>
      <p:ext uri="{BB962C8B-B14F-4D97-AF65-F5344CB8AC3E}">
        <p14:creationId xmlns:p14="http://schemas.microsoft.com/office/powerpoint/2010/main" val="3583777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6CF66B-7D1C-4F63-004A-116A2D69F372}"/>
              </a:ext>
            </a:extLst>
          </p:cNvPr>
          <p:cNvSpPr>
            <a:spLocks noGrp="1"/>
          </p:cNvSpPr>
          <p:nvPr>
            <p:ph type="title"/>
          </p:nvPr>
        </p:nvSpPr>
        <p:spPr/>
        <p:txBody>
          <a:bodyPr/>
          <a:lstStyle/>
          <a:p>
            <a:r>
              <a:rPr lang="en-US" dirty="0"/>
              <a:t>LSTM Regression Re</a:t>
            </a:r>
            <a:r>
              <a:rPr lang="tr-TR" dirty="0"/>
              <a:t>s</a:t>
            </a:r>
            <a:r>
              <a:rPr lang="en-US" dirty="0" err="1"/>
              <a:t>ults</a:t>
            </a:r>
            <a:r>
              <a:rPr lang="en-US" dirty="0"/>
              <a:t> in a Confusion Matrix</a:t>
            </a:r>
          </a:p>
        </p:txBody>
      </p:sp>
      <p:pic>
        <p:nvPicPr>
          <p:cNvPr id="1026" name="Picture 2">
            <a:extLst>
              <a:ext uri="{FF2B5EF4-FFF2-40B4-BE49-F238E27FC236}">
                <a16:creationId xmlns:a16="http://schemas.microsoft.com/office/drawing/2014/main" id="{19AA123C-B3F6-15E7-D5DA-725E279A1D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3752" y="2026186"/>
            <a:ext cx="3904496" cy="395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92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EE1C60-C034-5B62-6935-545A372EF89A}"/>
              </a:ext>
            </a:extLst>
          </p:cNvPr>
          <p:cNvSpPr>
            <a:spLocks noGrp="1"/>
          </p:cNvSpPr>
          <p:nvPr>
            <p:ph type="title"/>
          </p:nvPr>
        </p:nvSpPr>
        <p:spPr/>
        <p:txBody>
          <a:bodyPr/>
          <a:lstStyle/>
          <a:p>
            <a:r>
              <a:rPr lang="en-US" dirty="0"/>
              <a:t>Candle Color Prediction Using the Regression Results</a:t>
            </a:r>
          </a:p>
        </p:txBody>
      </p:sp>
      <p:pic>
        <p:nvPicPr>
          <p:cNvPr id="4" name="İçerik Yer Tutucusu 3">
            <a:extLst>
              <a:ext uri="{FF2B5EF4-FFF2-40B4-BE49-F238E27FC236}">
                <a16:creationId xmlns:a16="http://schemas.microsoft.com/office/drawing/2014/main" id="{F8411F3C-389A-6B67-B97D-B15232D7F953}"/>
              </a:ext>
            </a:extLst>
          </p:cNvPr>
          <p:cNvPicPr>
            <a:picLocks noGrp="1" noChangeAspect="1"/>
          </p:cNvPicPr>
          <p:nvPr>
            <p:ph idx="1"/>
          </p:nvPr>
        </p:nvPicPr>
        <p:blipFill>
          <a:blip r:embed="rId2"/>
          <a:stretch>
            <a:fillRect/>
          </a:stretch>
        </p:blipFill>
        <p:spPr>
          <a:xfrm>
            <a:off x="1386699" y="1825625"/>
            <a:ext cx="9418601" cy="4351338"/>
          </a:xfrm>
          <a:prstGeom prst="rect">
            <a:avLst/>
          </a:prstGeom>
        </p:spPr>
      </p:pic>
    </p:spTree>
    <p:extLst>
      <p:ext uri="{BB962C8B-B14F-4D97-AF65-F5344CB8AC3E}">
        <p14:creationId xmlns:p14="http://schemas.microsoft.com/office/powerpoint/2010/main" val="81952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en-US" sz="4800" dirty="0"/>
              <a:t>Candle Color Prediction</a:t>
            </a:r>
            <a:r>
              <a:rPr lang="tr-TR" sz="4800" dirty="0"/>
              <a:t>s</a:t>
            </a:r>
            <a:endParaRPr lang="en-US" sz="4800" dirty="0"/>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2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CEC9BB-53D8-F890-5585-9ABB461C4E47}"/>
              </a:ext>
            </a:extLst>
          </p:cNvPr>
          <p:cNvSpPr>
            <a:spLocks noGrp="1"/>
          </p:cNvSpPr>
          <p:nvPr>
            <p:ph type="title"/>
          </p:nvPr>
        </p:nvSpPr>
        <p:spPr/>
        <p:txBody>
          <a:bodyPr/>
          <a:lstStyle/>
          <a:p>
            <a:r>
              <a:rPr lang="en-US" dirty="0"/>
              <a:t>Models Used for Predictions</a:t>
            </a:r>
          </a:p>
        </p:txBody>
      </p:sp>
      <p:sp>
        <p:nvSpPr>
          <p:cNvPr id="3" name="İçerik Yer Tutucusu 2">
            <a:extLst>
              <a:ext uri="{FF2B5EF4-FFF2-40B4-BE49-F238E27FC236}">
                <a16:creationId xmlns:a16="http://schemas.microsoft.com/office/drawing/2014/main" id="{7DB0DED0-DE1D-7654-5DA0-E81047A5CFC9}"/>
              </a:ext>
            </a:extLst>
          </p:cNvPr>
          <p:cNvSpPr>
            <a:spLocks noGrp="1"/>
          </p:cNvSpPr>
          <p:nvPr>
            <p:ph idx="1"/>
          </p:nvPr>
        </p:nvSpPr>
        <p:spPr/>
        <p:txBody>
          <a:bodyPr/>
          <a:lstStyle/>
          <a:p>
            <a:r>
              <a:rPr lang="en-US" dirty="0"/>
              <a:t>RNN Models – Only Close Price</a:t>
            </a:r>
          </a:p>
          <a:p>
            <a:pPr lvl="1"/>
            <a:r>
              <a:rPr lang="en-US" dirty="0" err="1"/>
              <a:t>SimpleRNN</a:t>
            </a:r>
            <a:endParaRPr lang="en-US" dirty="0"/>
          </a:p>
          <a:p>
            <a:pPr lvl="1"/>
            <a:r>
              <a:rPr lang="en-US" dirty="0"/>
              <a:t>LSTM</a:t>
            </a:r>
          </a:p>
          <a:p>
            <a:pPr lvl="1"/>
            <a:r>
              <a:rPr lang="en-US" dirty="0"/>
              <a:t>GRU</a:t>
            </a:r>
          </a:p>
          <a:p>
            <a:r>
              <a:rPr lang="en-US" dirty="0"/>
              <a:t>Machine Learning Models</a:t>
            </a:r>
          </a:p>
          <a:p>
            <a:pPr lvl="1"/>
            <a:r>
              <a:rPr lang="en-US" dirty="0" err="1"/>
              <a:t>XGBoost</a:t>
            </a:r>
            <a:r>
              <a:rPr lang="en-US" dirty="0"/>
              <a:t> – Technical Indicators, Indices and Feature Engine</a:t>
            </a:r>
          </a:p>
          <a:p>
            <a:pPr marL="0" indent="0">
              <a:buNone/>
            </a:pPr>
            <a:endParaRPr lang="en-US" dirty="0"/>
          </a:p>
        </p:txBody>
      </p:sp>
    </p:spTree>
    <p:extLst>
      <p:ext uri="{BB962C8B-B14F-4D97-AF65-F5344CB8AC3E}">
        <p14:creationId xmlns:p14="http://schemas.microsoft.com/office/powerpoint/2010/main" val="920578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DF22E6-4E99-AC92-7F04-9C164EBFB5D4}"/>
              </a:ext>
            </a:extLst>
          </p:cNvPr>
          <p:cNvSpPr>
            <a:spLocks noGrp="1"/>
          </p:cNvSpPr>
          <p:nvPr>
            <p:ph type="title"/>
          </p:nvPr>
        </p:nvSpPr>
        <p:spPr/>
        <p:txBody>
          <a:bodyPr/>
          <a:lstStyle/>
          <a:p>
            <a:r>
              <a:rPr lang="en-US" dirty="0"/>
              <a:t>Classification model to predict NASDAQ Close Price using </a:t>
            </a:r>
            <a:r>
              <a:rPr lang="en-US" dirty="0" err="1"/>
              <a:t>SimpleRNN</a:t>
            </a:r>
            <a:endParaRPr lang="en-US" dirty="0"/>
          </a:p>
        </p:txBody>
      </p:sp>
      <p:pic>
        <p:nvPicPr>
          <p:cNvPr id="1026" name="Picture 2">
            <a:extLst>
              <a:ext uri="{FF2B5EF4-FFF2-40B4-BE49-F238E27FC236}">
                <a16:creationId xmlns:a16="http://schemas.microsoft.com/office/drawing/2014/main" id="{31B03A9D-817E-B3DE-54DC-3B08FBE93E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26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D2DF07-46F3-60E8-845C-45A9113211B8}"/>
              </a:ext>
            </a:extLst>
          </p:cNvPr>
          <p:cNvSpPr>
            <a:spLocks noGrp="1"/>
          </p:cNvSpPr>
          <p:nvPr>
            <p:ph type="title"/>
          </p:nvPr>
        </p:nvSpPr>
        <p:spPr/>
        <p:txBody>
          <a:bodyPr/>
          <a:lstStyle/>
          <a:p>
            <a:r>
              <a:rPr lang="en-US" dirty="0"/>
              <a:t>Classification model to predict NASDAQ Close Price using LSTM</a:t>
            </a:r>
          </a:p>
        </p:txBody>
      </p:sp>
      <p:pic>
        <p:nvPicPr>
          <p:cNvPr id="2050" name="Picture 2">
            <a:extLst>
              <a:ext uri="{FF2B5EF4-FFF2-40B4-BE49-F238E27FC236}">
                <a16:creationId xmlns:a16="http://schemas.microsoft.com/office/drawing/2014/main" id="{C50AE21C-B530-B39F-E618-E7CF92254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48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510ED9-AEEB-CCD3-0E26-B7021A14D0A1}"/>
              </a:ext>
            </a:extLst>
          </p:cNvPr>
          <p:cNvSpPr>
            <a:spLocks noGrp="1"/>
          </p:cNvSpPr>
          <p:nvPr>
            <p:ph type="title"/>
          </p:nvPr>
        </p:nvSpPr>
        <p:spPr/>
        <p:txBody>
          <a:bodyPr/>
          <a:lstStyle/>
          <a:p>
            <a:r>
              <a:rPr lang="en-US" dirty="0"/>
              <a:t>Classification model to predict NASDAQ Close Price using GRU</a:t>
            </a:r>
          </a:p>
        </p:txBody>
      </p:sp>
      <p:pic>
        <p:nvPicPr>
          <p:cNvPr id="3074" name="Picture 2">
            <a:extLst>
              <a:ext uri="{FF2B5EF4-FFF2-40B4-BE49-F238E27FC236}">
                <a16:creationId xmlns:a16="http://schemas.microsoft.com/office/drawing/2014/main" id="{69BB6205-8012-48B4-3754-70E4DBE933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950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en-US" sz="4800" dirty="0"/>
              <a:t>The Time Factor: Understanding Price Volatility</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450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96B082-8C62-0950-E9B9-DF99A27F324B}"/>
              </a:ext>
            </a:extLst>
          </p:cNvPr>
          <p:cNvSpPr>
            <a:spLocks noGrp="1"/>
          </p:cNvSpPr>
          <p:nvPr>
            <p:ph type="title"/>
          </p:nvPr>
        </p:nvSpPr>
        <p:spPr/>
        <p:txBody>
          <a:bodyPr/>
          <a:lstStyle/>
          <a:p>
            <a:r>
              <a:rPr lang="tr-TR" dirty="0"/>
              <a:t>RNN </a:t>
            </a:r>
            <a:r>
              <a:rPr lang="tr-TR" dirty="0" err="1"/>
              <a:t>Models</a:t>
            </a:r>
            <a:r>
              <a:rPr lang="tr-TR" dirty="0"/>
              <a:t> </a:t>
            </a:r>
            <a:r>
              <a:rPr lang="tr-TR" dirty="0" err="1"/>
              <a:t>Outcomes</a:t>
            </a:r>
            <a:endParaRPr lang="en-US" dirty="0"/>
          </a:p>
        </p:txBody>
      </p:sp>
      <p:sp>
        <p:nvSpPr>
          <p:cNvPr id="4" name="İçerik Yer Tutucusu 3">
            <a:extLst>
              <a:ext uri="{FF2B5EF4-FFF2-40B4-BE49-F238E27FC236}">
                <a16:creationId xmlns:a16="http://schemas.microsoft.com/office/drawing/2014/main" id="{D20F2A69-9582-825E-9F31-8771D4C2407E}"/>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35C5BD4A-783D-2668-0D75-053015979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5625"/>
            <a:ext cx="96012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4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634ADC-EBCB-AFCC-92E9-22299118848B}"/>
              </a:ext>
            </a:extLst>
          </p:cNvPr>
          <p:cNvSpPr>
            <a:spLocks noGrp="1"/>
          </p:cNvSpPr>
          <p:nvPr>
            <p:ph type="title"/>
          </p:nvPr>
        </p:nvSpPr>
        <p:spPr/>
        <p:txBody>
          <a:bodyPr/>
          <a:lstStyle/>
          <a:p>
            <a:r>
              <a:rPr lang="tr-TR" dirty="0"/>
              <a:t>P</a:t>
            </a:r>
            <a:r>
              <a:rPr lang="en-US" dirty="0" err="1"/>
              <a:t>redict</a:t>
            </a:r>
            <a:r>
              <a:rPr lang="tr-TR" dirty="0" err="1"/>
              <a:t>ing</a:t>
            </a:r>
            <a:r>
              <a:rPr lang="en-US" dirty="0"/>
              <a:t> NASDAQ Close Price</a:t>
            </a:r>
            <a:r>
              <a:rPr lang="tr-TR" dirty="0"/>
              <a:t> </a:t>
            </a:r>
            <a:r>
              <a:rPr lang="tr-TR" dirty="0" err="1"/>
              <a:t>with</a:t>
            </a:r>
            <a:r>
              <a:rPr lang="tr-TR" dirty="0"/>
              <a:t> </a:t>
            </a:r>
            <a:r>
              <a:rPr lang="tr-TR" dirty="0" err="1"/>
              <a:t>XGBoost</a:t>
            </a:r>
            <a:r>
              <a:rPr lang="en-US" dirty="0"/>
              <a:t> using Only Technical Indicators</a:t>
            </a:r>
          </a:p>
        </p:txBody>
      </p:sp>
      <p:pic>
        <p:nvPicPr>
          <p:cNvPr id="5122" name="Picture 2">
            <a:extLst>
              <a:ext uri="{FF2B5EF4-FFF2-40B4-BE49-F238E27FC236}">
                <a16:creationId xmlns:a16="http://schemas.microsoft.com/office/drawing/2014/main" id="{EA415956-DA4B-4FB9-88E5-948E4B2D51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318"/>
            <a:ext cx="10515600" cy="43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474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533B8B-772B-B98D-B815-05BC4410B68A}"/>
              </a:ext>
            </a:extLst>
          </p:cNvPr>
          <p:cNvSpPr>
            <a:spLocks noGrp="1"/>
          </p:cNvSpPr>
          <p:nvPr>
            <p:ph type="title"/>
          </p:nvPr>
        </p:nvSpPr>
        <p:spPr/>
        <p:txBody>
          <a:bodyPr/>
          <a:lstStyle/>
          <a:p>
            <a:r>
              <a:rPr lang="en-US" dirty="0"/>
              <a:t>Predicting NASDAQ Close Price with </a:t>
            </a:r>
            <a:r>
              <a:rPr lang="en-US" dirty="0" err="1"/>
              <a:t>XGBoost</a:t>
            </a:r>
            <a:r>
              <a:rPr lang="en-US" dirty="0"/>
              <a:t> using Technical Indicators and Other Indices</a:t>
            </a:r>
          </a:p>
        </p:txBody>
      </p:sp>
      <p:pic>
        <p:nvPicPr>
          <p:cNvPr id="6146" name="Picture 2">
            <a:extLst>
              <a:ext uri="{FF2B5EF4-FFF2-40B4-BE49-F238E27FC236}">
                <a16:creationId xmlns:a16="http://schemas.microsoft.com/office/drawing/2014/main" id="{2941BDC4-F5C9-A8DE-B40A-636E9E376B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318"/>
            <a:ext cx="10515600" cy="43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54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E88CA6-468A-EE5B-D9DC-CB10D9948FD8}"/>
              </a:ext>
            </a:extLst>
          </p:cNvPr>
          <p:cNvSpPr>
            <a:spLocks noGrp="1"/>
          </p:cNvSpPr>
          <p:nvPr>
            <p:ph type="title"/>
          </p:nvPr>
        </p:nvSpPr>
        <p:spPr/>
        <p:txBody>
          <a:bodyPr>
            <a:normAutofit fontScale="90000"/>
          </a:bodyPr>
          <a:lstStyle/>
          <a:p>
            <a:r>
              <a:rPr lang="en-US" dirty="0"/>
              <a:t>Predicting NASDAQ Close Price with </a:t>
            </a:r>
            <a:r>
              <a:rPr lang="en-US" dirty="0" err="1"/>
              <a:t>XGBoost</a:t>
            </a:r>
            <a:r>
              <a:rPr lang="en-US" dirty="0"/>
              <a:t> using Technical indicators, Other indices and Feature Engine</a:t>
            </a:r>
          </a:p>
        </p:txBody>
      </p:sp>
      <p:pic>
        <p:nvPicPr>
          <p:cNvPr id="7170" name="Picture 2">
            <a:extLst>
              <a:ext uri="{FF2B5EF4-FFF2-40B4-BE49-F238E27FC236}">
                <a16:creationId xmlns:a16="http://schemas.microsoft.com/office/drawing/2014/main" id="{BDBE16BC-161C-16C2-106D-291F2CDE81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318"/>
            <a:ext cx="10515600" cy="43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741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2E2AB0-9A9A-90D9-538F-E47A8B45DE6E}"/>
              </a:ext>
            </a:extLst>
          </p:cNvPr>
          <p:cNvSpPr>
            <a:spLocks noGrp="1"/>
          </p:cNvSpPr>
          <p:nvPr>
            <p:ph type="title"/>
          </p:nvPr>
        </p:nvSpPr>
        <p:spPr/>
        <p:txBody>
          <a:bodyPr/>
          <a:lstStyle/>
          <a:p>
            <a:r>
              <a:rPr lang="tr-TR" dirty="0" err="1"/>
              <a:t>XGBoost</a:t>
            </a:r>
            <a:r>
              <a:rPr lang="tr-TR" dirty="0"/>
              <a:t> </a:t>
            </a:r>
            <a:r>
              <a:rPr lang="tr-TR" dirty="0" err="1"/>
              <a:t>Models</a:t>
            </a:r>
            <a:r>
              <a:rPr lang="tr-TR" dirty="0"/>
              <a:t> </a:t>
            </a:r>
            <a:r>
              <a:rPr lang="tr-TR" dirty="0" err="1"/>
              <a:t>Outcomes</a:t>
            </a:r>
            <a:endParaRPr lang="en-US" dirty="0"/>
          </a:p>
        </p:txBody>
      </p:sp>
      <p:pic>
        <p:nvPicPr>
          <p:cNvPr id="8194" name="Picture 2">
            <a:extLst>
              <a:ext uri="{FF2B5EF4-FFF2-40B4-BE49-F238E27FC236}">
                <a16:creationId xmlns:a16="http://schemas.microsoft.com/office/drawing/2014/main" id="{80DE5F48-EDE8-8B56-6DAF-A6793CBC5D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03530"/>
            <a:ext cx="10515600" cy="419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01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9B58C2-FF84-729E-9959-722288D9FE46}"/>
              </a:ext>
            </a:extLst>
          </p:cNvPr>
          <p:cNvSpPr>
            <a:spLocks noGrp="1"/>
          </p:cNvSpPr>
          <p:nvPr>
            <p:ph type="title"/>
          </p:nvPr>
        </p:nvSpPr>
        <p:spPr>
          <a:xfrm>
            <a:off x="838200" y="365125"/>
            <a:ext cx="10515600" cy="2085112"/>
          </a:xfrm>
        </p:spPr>
        <p:txBody>
          <a:bodyPr>
            <a:normAutofit fontScale="90000"/>
          </a:bodyPr>
          <a:lstStyle/>
          <a:p>
            <a:r>
              <a:rPr lang="en-US" dirty="0"/>
              <a:t>Are Accuracy, Precision, Recall, and F1 Score Good Indicators for Measuring the Success of Our Models?¶</a:t>
            </a:r>
            <a:br>
              <a:rPr lang="en-US" dirty="0"/>
            </a:br>
            <a:endParaRPr lang="en-US" dirty="0"/>
          </a:p>
        </p:txBody>
      </p:sp>
      <p:sp>
        <p:nvSpPr>
          <p:cNvPr id="3" name="İçerik Yer Tutucusu 2">
            <a:extLst>
              <a:ext uri="{FF2B5EF4-FFF2-40B4-BE49-F238E27FC236}">
                <a16:creationId xmlns:a16="http://schemas.microsoft.com/office/drawing/2014/main" id="{D0ABBF8D-8C4F-6242-2C88-1660BC8346E8}"/>
              </a:ext>
            </a:extLst>
          </p:cNvPr>
          <p:cNvSpPr>
            <a:spLocks noGrp="1"/>
          </p:cNvSpPr>
          <p:nvPr>
            <p:ph idx="1"/>
          </p:nvPr>
        </p:nvSpPr>
        <p:spPr>
          <a:xfrm>
            <a:off x="838200" y="2086251"/>
            <a:ext cx="10515600" cy="4090711"/>
          </a:xfrm>
        </p:spPr>
        <p:txBody>
          <a:bodyPr/>
          <a:lstStyle/>
          <a:p>
            <a:r>
              <a:rPr lang="en-US" dirty="0"/>
              <a:t>Should our primary focus be on predicting the color of stock candles? A candle's color represents whether the stock experienced a positive or negative percentage change. But what if our predictive criteria are met during the trading day, before the candle's final color is established?</a:t>
            </a:r>
          </a:p>
          <a:p>
            <a:endParaRPr lang="en-US" dirty="0"/>
          </a:p>
        </p:txBody>
      </p:sp>
    </p:spTree>
    <p:extLst>
      <p:ext uri="{BB962C8B-B14F-4D97-AF65-F5344CB8AC3E}">
        <p14:creationId xmlns:p14="http://schemas.microsoft.com/office/powerpoint/2010/main" val="4260709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209766-8683-6DF3-B8FA-A6C4CE902802}"/>
              </a:ext>
            </a:extLst>
          </p:cNvPr>
          <p:cNvSpPr>
            <a:spLocks noGrp="1"/>
          </p:cNvSpPr>
          <p:nvPr>
            <p:ph type="title"/>
          </p:nvPr>
        </p:nvSpPr>
        <p:spPr/>
        <p:txBody>
          <a:bodyPr/>
          <a:lstStyle/>
          <a:p>
            <a:r>
              <a:rPr lang="en-US" dirty="0"/>
              <a:t>Let’s revisit the primary goals of this project:</a:t>
            </a:r>
          </a:p>
        </p:txBody>
      </p:sp>
      <p:sp>
        <p:nvSpPr>
          <p:cNvPr id="3" name="İçerik Yer Tutucusu 2">
            <a:extLst>
              <a:ext uri="{FF2B5EF4-FFF2-40B4-BE49-F238E27FC236}">
                <a16:creationId xmlns:a16="http://schemas.microsoft.com/office/drawing/2014/main" id="{125B143B-56EA-C8EC-A945-4FD95CF431AB}"/>
              </a:ext>
            </a:extLst>
          </p:cNvPr>
          <p:cNvSpPr>
            <a:spLocks noGrp="1"/>
          </p:cNvSpPr>
          <p:nvPr>
            <p:ph idx="1"/>
          </p:nvPr>
        </p:nvSpPr>
        <p:spPr/>
        <p:txBody>
          <a:bodyPr>
            <a:normAutofit/>
          </a:bodyPr>
          <a:lstStyle/>
          <a:p>
            <a:endParaRPr lang="en-US" sz="4000" b="1" dirty="0"/>
          </a:p>
          <a:p>
            <a:r>
              <a:rPr lang="en-US" sz="4000" b="1" dirty="0"/>
              <a:t>Avoid losing money.</a:t>
            </a:r>
          </a:p>
          <a:p>
            <a:r>
              <a:rPr lang="en-US" sz="4000" b="1" dirty="0"/>
              <a:t>Generate profits.</a:t>
            </a:r>
          </a:p>
        </p:txBody>
      </p:sp>
    </p:spTree>
    <p:extLst>
      <p:ext uri="{BB962C8B-B14F-4D97-AF65-F5344CB8AC3E}">
        <p14:creationId xmlns:p14="http://schemas.microsoft.com/office/powerpoint/2010/main" val="1111135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fontScale="90000"/>
          </a:bodyPr>
          <a:lstStyle/>
          <a:p>
            <a:r>
              <a:rPr lang="en-US" sz="4800" dirty="0"/>
              <a:t>Percentage Change Prediction</a:t>
            </a:r>
            <a:r>
              <a:rPr lang="tr-TR" sz="4800" dirty="0"/>
              <a:t>s Using RNN </a:t>
            </a:r>
            <a:r>
              <a:rPr lang="tr-TR" sz="4800" dirty="0" err="1"/>
              <a:t>Models</a:t>
            </a:r>
            <a:endParaRPr lang="en-US" sz="4800" dirty="0"/>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500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3F2091-46B2-3293-205D-353C1C095378}"/>
              </a:ext>
            </a:extLst>
          </p:cNvPr>
          <p:cNvSpPr>
            <a:spLocks noGrp="1"/>
          </p:cNvSpPr>
          <p:nvPr>
            <p:ph type="title"/>
          </p:nvPr>
        </p:nvSpPr>
        <p:spPr/>
        <p:txBody>
          <a:bodyPr/>
          <a:lstStyle/>
          <a:p>
            <a:r>
              <a:rPr lang="en-US" dirty="0"/>
              <a:t>Custom Loss Functions</a:t>
            </a:r>
          </a:p>
        </p:txBody>
      </p:sp>
      <p:pic>
        <p:nvPicPr>
          <p:cNvPr id="5" name="İçerik Yer Tutucusu 4">
            <a:extLst>
              <a:ext uri="{FF2B5EF4-FFF2-40B4-BE49-F238E27FC236}">
                <a16:creationId xmlns:a16="http://schemas.microsoft.com/office/drawing/2014/main" id="{3DEFF90B-D648-8A0B-0D81-B655B2786AFC}"/>
              </a:ext>
            </a:extLst>
          </p:cNvPr>
          <p:cNvPicPr>
            <a:picLocks noGrp="1" noChangeAspect="1"/>
          </p:cNvPicPr>
          <p:nvPr>
            <p:ph idx="1"/>
          </p:nvPr>
        </p:nvPicPr>
        <p:blipFill>
          <a:blip r:embed="rId2"/>
          <a:stretch>
            <a:fillRect/>
          </a:stretch>
        </p:blipFill>
        <p:spPr>
          <a:xfrm>
            <a:off x="3457206" y="2726437"/>
            <a:ext cx="5277587" cy="914528"/>
          </a:xfrm>
        </p:spPr>
      </p:pic>
      <p:pic>
        <p:nvPicPr>
          <p:cNvPr id="7" name="Resim 6">
            <a:extLst>
              <a:ext uri="{FF2B5EF4-FFF2-40B4-BE49-F238E27FC236}">
                <a16:creationId xmlns:a16="http://schemas.microsoft.com/office/drawing/2014/main" id="{223536AD-5445-429A-963E-49ECEFAFC2DA}"/>
              </a:ext>
            </a:extLst>
          </p:cNvPr>
          <p:cNvPicPr>
            <a:picLocks noChangeAspect="1"/>
          </p:cNvPicPr>
          <p:nvPr/>
        </p:nvPicPr>
        <p:blipFill>
          <a:blip r:embed="rId3"/>
          <a:stretch>
            <a:fillRect/>
          </a:stretch>
        </p:blipFill>
        <p:spPr>
          <a:xfrm>
            <a:off x="3457206" y="3971864"/>
            <a:ext cx="4782217" cy="876422"/>
          </a:xfrm>
          <a:prstGeom prst="rect">
            <a:avLst/>
          </a:prstGeom>
        </p:spPr>
      </p:pic>
    </p:spTree>
    <p:extLst>
      <p:ext uri="{BB962C8B-B14F-4D97-AF65-F5344CB8AC3E}">
        <p14:creationId xmlns:p14="http://schemas.microsoft.com/office/powerpoint/2010/main" val="3302247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2E53A9-77C6-2AEC-B050-0E6E67E12054}"/>
              </a:ext>
            </a:extLst>
          </p:cNvPr>
          <p:cNvSpPr>
            <a:spLocks noGrp="1"/>
          </p:cNvSpPr>
          <p:nvPr>
            <p:ph type="title"/>
          </p:nvPr>
        </p:nvSpPr>
        <p:spPr/>
        <p:txBody>
          <a:bodyPr/>
          <a:lstStyle/>
          <a:p>
            <a:r>
              <a:rPr lang="en-US" dirty="0"/>
              <a:t>Profit Estimation</a:t>
            </a:r>
          </a:p>
        </p:txBody>
      </p:sp>
      <p:pic>
        <p:nvPicPr>
          <p:cNvPr id="5" name="İçerik Yer Tutucusu 4">
            <a:extLst>
              <a:ext uri="{FF2B5EF4-FFF2-40B4-BE49-F238E27FC236}">
                <a16:creationId xmlns:a16="http://schemas.microsoft.com/office/drawing/2014/main" id="{023DF177-FE55-5F58-36B3-8219C92F2937}"/>
              </a:ext>
            </a:extLst>
          </p:cNvPr>
          <p:cNvPicPr>
            <a:picLocks noGrp="1" noChangeAspect="1"/>
          </p:cNvPicPr>
          <p:nvPr>
            <p:ph idx="1"/>
          </p:nvPr>
        </p:nvPicPr>
        <p:blipFill>
          <a:blip r:embed="rId2"/>
          <a:stretch>
            <a:fillRect/>
          </a:stretch>
        </p:blipFill>
        <p:spPr>
          <a:xfrm>
            <a:off x="3874784" y="1314450"/>
            <a:ext cx="4402441" cy="5325314"/>
          </a:xfrm>
        </p:spPr>
      </p:pic>
    </p:spTree>
    <p:extLst>
      <p:ext uri="{BB962C8B-B14F-4D97-AF65-F5344CB8AC3E}">
        <p14:creationId xmlns:p14="http://schemas.microsoft.com/office/powerpoint/2010/main" val="169324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12B4C4-CD93-73AE-A645-6EEA321AA742}"/>
              </a:ext>
            </a:extLst>
          </p:cNvPr>
          <p:cNvSpPr>
            <a:spLocks noGrp="1"/>
          </p:cNvSpPr>
          <p:nvPr>
            <p:ph type="title"/>
          </p:nvPr>
        </p:nvSpPr>
        <p:spPr/>
        <p:txBody>
          <a:bodyPr/>
          <a:lstStyle/>
          <a:p>
            <a:endParaRPr lang="en-US" dirty="0"/>
          </a:p>
        </p:txBody>
      </p:sp>
      <p:pic>
        <p:nvPicPr>
          <p:cNvPr id="2050" name="Picture 2">
            <a:extLst>
              <a:ext uri="{FF2B5EF4-FFF2-40B4-BE49-F238E27FC236}">
                <a16:creationId xmlns:a16="http://schemas.microsoft.com/office/drawing/2014/main" id="{EBC9AF14-5B33-B1EC-3766-CD1D747CA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45298"/>
            <a:ext cx="10515600" cy="336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260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C3DC26-17EB-57B3-6A08-C76A1013A0BC}"/>
              </a:ext>
            </a:extLst>
          </p:cNvPr>
          <p:cNvSpPr>
            <a:spLocks noGrp="1"/>
          </p:cNvSpPr>
          <p:nvPr>
            <p:ph type="title"/>
          </p:nvPr>
        </p:nvSpPr>
        <p:spPr/>
        <p:txBody>
          <a:bodyPr/>
          <a:lstStyle/>
          <a:p>
            <a:r>
              <a:rPr lang="en-US" dirty="0"/>
              <a:t>Visualizing Loss Days</a:t>
            </a:r>
          </a:p>
        </p:txBody>
      </p:sp>
      <p:pic>
        <p:nvPicPr>
          <p:cNvPr id="5" name="İçerik Yer Tutucusu 4">
            <a:extLst>
              <a:ext uri="{FF2B5EF4-FFF2-40B4-BE49-F238E27FC236}">
                <a16:creationId xmlns:a16="http://schemas.microsoft.com/office/drawing/2014/main" id="{C4776486-986D-7BA4-E13C-873C8EC71738}"/>
              </a:ext>
            </a:extLst>
          </p:cNvPr>
          <p:cNvPicPr>
            <a:picLocks noGrp="1" noChangeAspect="1"/>
          </p:cNvPicPr>
          <p:nvPr>
            <p:ph idx="1"/>
          </p:nvPr>
        </p:nvPicPr>
        <p:blipFill>
          <a:blip r:embed="rId2"/>
          <a:stretch>
            <a:fillRect/>
          </a:stretch>
        </p:blipFill>
        <p:spPr>
          <a:xfrm>
            <a:off x="4031666" y="1825625"/>
            <a:ext cx="4128668" cy="4351338"/>
          </a:xfrm>
        </p:spPr>
      </p:pic>
    </p:spTree>
    <p:extLst>
      <p:ext uri="{BB962C8B-B14F-4D97-AF65-F5344CB8AC3E}">
        <p14:creationId xmlns:p14="http://schemas.microsoft.com/office/powerpoint/2010/main" val="2151532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66B68E-71DF-028B-DBE9-7A9005EF4C09}"/>
              </a:ext>
            </a:extLst>
          </p:cNvPr>
          <p:cNvSpPr>
            <a:spLocks noGrp="1"/>
          </p:cNvSpPr>
          <p:nvPr>
            <p:ph type="title"/>
          </p:nvPr>
        </p:nvSpPr>
        <p:spPr/>
        <p:txBody>
          <a:bodyPr/>
          <a:lstStyle/>
          <a:p>
            <a:r>
              <a:rPr lang="en-US" dirty="0"/>
              <a:t>Profit With </a:t>
            </a:r>
            <a:r>
              <a:rPr lang="en-US" dirty="0" err="1"/>
              <a:t>SimpleRNN</a:t>
            </a:r>
            <a:r>
              <a:rPr lang="en-US" dirty="0"/>
              <a:t> Without </a:t>
            </a:r>
            <a:r>
              <a:rPr lang="tr-TR" dirty="0"/>
              <a:t>C</a:t>
            </a:r>
            <a:r>
              <a:rPr lang="en-US" dirty="0" err="1"/>
              <a:t>ustom</a:t>
            </a:r>
            <a:r>
              <a:rPr lang="en-US" dirty="0"/>
              <a:t> Loss Function</a:t>
            </a:r>
          </a:p>
        </p:txBody>
      </p:sp>
      <p:pic>
        <p:nvPicPr>
          <p:cNvPr id="2050" name="Picture 2">
            <a:extLst>
              <a:ext uri="{FF2B5EF4-FFF2-40B4-BE49-F238E27FC236}">
                <a16:creationId xmlns:a16="http://schemas.microsoft.com/office/drawing/2014/main" id="{C2FB91ED-32D2-E6D7-1F5D-A3C45AAF02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707" y="1948462"/>
            <a:ext cx="9116586"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30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2635CA-FAE9-F8F6-1FE4-330993503814}"/>
              </a:ext>
            </a:extLst>
          </p:cNvPr>
          <p:cNvSpPr>
            <a:spLocks noGrp="1"/>
          </p:cNvSpPr>
          <p:nvPr>
            <p:ph type="title"/>
          </p:nvPr>
        </p:nvSpPr>
        <p:spPr/>
        <p:txBody>
          <a:bodyPr/>
          <a:lstStyle/>
          <a:p>
            <a:r>
              <a:rPr lang="tr-TR" dirty="0" err="1"/>
              <a:t>Loss</a:t>
            </a:r>
            <a:r>
              <a:rPr lang="tr-TR" dirty="0"/>
              <a:t> </a:t>
            </a:r>
            <a:r>
              <a:rPr lang="tr-TR" dirty="0" err="1"/>
              <a:t>Days</a:t>
            </a:r>
            <a:r>
              <a:rPr lang="en-US" dirty="0"/>
              <a:t> With </a:t>
            </a:r>
            <a:r>
              <a:rPr lang="en-US" dirty="0" err="1"/>
              <a:t>SimpleRNN</a:t>
            </a:r>
            <a:r>
              <a:rPr lang="en-US" dirty="0"/>
              <a:t> Without Custom Loss Function</a:t>
            </a:r>
          </a:p>
        </p:txBody>
      </p:sp>
      <p:pic>
        <p:nvPicPr>
          <p:cNvPr id="3074" name="Picture 2">
            <a:extLst>
              <a:ext uri="{FF2B5EF4-FFF2-40B4-BE49-F238E27FC236}">
                <a16:creationId xmlns:a16="http://schemas.microsoft.com/office/drawing/2014/main" id="{631F2ED1-7CEB-9B49-E2DA-F41233B376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164361-D6EC-7223-F4EF-2628A7290CCD}"/>
              </a:ext>
            </a:extLst>
          </p:cNvPr>
          <p:cNvSpPr>
            <a:spLocks noGrp="1"/>
          </p:cNvSpPr>
          <p:nvPr>
            <p:ph type="title"/>
          </p:nvPr>
        </p:nvSpPr>
        <p:spPr/>
        <p:txBody>
          <a:bodyPr/>
          <a:lstStyle/>
          <a:p>
            <a:r>
              <a:rPr lang="en-US" dirty="0"/>
              <a:t>Profit With </a:t>
            </a:r>
            <a:r>
              <a:rPr lang="en-US" dirty="0" err="1"/>
              <a:t>SimpleRNN</a:t>
            </a:r>
            <a:r>
              <a:rPr lang="en-US" dirty="0"/>
              <a:t> With</a:t>
            </a:r>
            <a:r>
              <a:rPr lang="tr-TR" dirty="0"/>
              <a:t> </a:t>
            </a:r>
            <a:r>
              <a:rPr lang="en-US" dirty="0"/>
              <a:t>Custom Loss Function</a:t>
            </a:r>
          </a:p>
        </p:txBody>
      </p:sp>
      <p:pic>
        <p:nvPicPr>
          <p:cNvPr id="1028" name="Picture 4">
            <a:extLst>
              <a:ext uri="{FF2B5EF4-FFF2-40B4-BE49-F238E27FC236}">
                <a16:creationId xmlns:a16="http://schemas.microsoft.com/office/drawing/2014/main" id="{E4E94721-D43E-A73A-D163-79952E6CEB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999" y="1948462"/>
            <a:ext cx="9016002"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98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13B929-A09E-9898-FCDC-C23B205C1A58}"/>
              </a:ext>
            </a:extLst>
          </p:cNvPr>
          <p:cNvSpPr>
            <a:spLocks noGrp="1"/>
          </p:cNvSpPr>
          <p:nvPr>
            <p:ph type="title"/>
          </p:nvPr>
        </p:nvSpPr>
        <p:spPr/>
        <p:txBody>
          <a:bodyPr/>
          <a:lstStyle/>
          <a:p>
            <a:r>
              <a:rPr lang="tr-TR" dirty="0" err="1"/>
              <a:t>Loss</a:t>
            </a:r>
            <a:r>
              <a:rPr lang="tr-TR" dirty="0"/>
              <a:t> </a:t>
            </a:r>
            <a:r>
              <a:rPr lang="tr-TR" dirty="0" err="1"/>
              <a:t>Days</a:t>
            </a:r>
            <a:r>
              <a:rPr lang="en-US" dirty="0"/>
              <a:t> With </a:t>
            </a:r>
            <a:r>
              <a:rPr lang="en-US" dirty="0" err="1"/>
              <a:t>SimpleRNN</a:t>
            </a:r>
            <a:r>
              <a:rPr lang="en-US" dirty="0"/>
              <a:t> With Custom Loss Function</a:t>
            </a:r>
          </a:p>
        </p:txBody>
      </p:sp>
      <p:pic>
        <p:nvPicPr>
          <p:cNvPr id="2052" name="Picture 4">
            <a:extLst>
              <a:ext uri="{FF2B5EF4-FFF2-40B4-BE49-F238E27FC236}">
                <a16:creationId xmlns:a16="http://schemas.microsoft.com/office/drawing/2014/main" id="{6D46EDFF-8E6A-8AE9-258D-6E8C551756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305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2C2CA5-339C-E22B-B4C3-6D711366433B}"/>
              </a:ext>
            </a:extLst>
          </p:cNvPr>
          <p:cNvSpPr>
            <a:spLocks noGrp="1"/>
          </p:cNvSpPr>
          <p:nvPr>
            <p:ph type="title"/>
          </p:nvPr>
        </p:nvSpPr>
        <p:spPr/>
        <p:txBody>
          <a:bodyPr/>
          <a:lstStyle/>
          <a:p>
            <a:r>
              <a:rPr lang="en-US" dirty="0"/>
              <a:t>Profit With </a:t>
            </a:r>
            <a:r>
              <a:rPr lang="tr-TR" dirty="0"/>
              <a:t>LSTM</a:t>
            </a:r>
            <a:r>
              <a:rPr lang="en-US" dirty="0"/>
              <a:t> Without </a:t>
            </a:r>
            <a:r>
              <a:rPr lang="tr-TR" dirty="0"/>
              <a:t>C</a:t>
            </a:r>
            <a:r>
              <a:rPr lang="en-US" dirty="0" err="1"/>
              <a:t>ustom</a:t>
            </a:r>
            <a:r>
              <a:rPr lang="en-US" dirty="0"/>
              <a:t> Loss Function</a:t>
            </a:r>
          </a:p>
        </p:txBody>
      </p:sp>
      <p:pic>
        <p:nvPicPr>
          <p:cNvPr id="10242" name="Picture 2">
            <a:extLst>
              <a:ext uri="{FF2B5EF4-FFF2-40B4-BE49-F238E27FC236}">
                <a16:creationId xmlns:a16="http://schemas.microsoft.com/office/drawing/2014/main" id="{0FD20163-B577-C372-6CFC-5DACFC7E23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707" y="1948462"/>
            <a:ext cx="9116586"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088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BCE241-5A85-E1EB-ED47-1D65FA82CE9B}"/>
              </a:ext>
            </a:extLst>
          </p:cNvPr>
          <p:cNvSpPr>
            <a:spLocks noGrp="1"/>
          </p:cNvSpPr>
          <p:nvPr>
            <p:ph type="title"/>
          </p:nvPr>
        </p:nvSpPr>
        <p:spPr/>
        <p:txBody>
          <a:bodyPr/>
          <a:lstStyle/>
          <a:p>
            <a:r>
              <a:rPr lang="tr-TR" dirty="0" err="1"/>
              <a:t>Loss</a:t>
            </a:r>
            <a:r>
              <a:rPr lang="tr-TR" dirty="0"/>
              <a:t> </a:t>
            </a:r>
            <a:r>
              <a:rPr lang="tr-TR" dirty="0" err="1"/>
              <a:t>Days</a:t>
            </a:r>
            <a:r>
              <a:rPr lang="en-US" dirty="0"/>
              <a:t> With </a:t>
            </a:r>
            <a:r>
              <a:rPr lang="tr-TR" dirty="0"/>
              <a:t>LSTM</a:t>
            </a:r>
            <a:r>
              <a:rPr lang="en-US" dirty="0"/>
              <a:t> Without Custom Loss Function</a:t>
            </a:r>
          </a:p>
        </p:txBody>
      </p:sp>
      <p:pic>
        <p:nvPicPr>
          <p:cNvPr id="11266" name="Picture 2">
            <a:extLst>
              <a:ext uri="{FF2B5EF4-FFF2-40B4-BE49-F238E27FC236}">
                <a16:creationId xmlns:a16="http://schemas.microsoft.com/office/drawing/2014/main" id="{52C8688C-D80B-90F4-9473-293C6F695D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439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E61851-A57D-C590-87EE-EEE9DABFD135}"/>
              </a:ext>
            </a:extLst>
          </p:cNvPr>
          <p:cNvSpPr>
            <a:spLocks noGrp="1"/>
          </p:cNvSpPr>
          <p:nvPr>
            <p:ph type="title"/>
          </p:nvPr>
        </p:nvSpPr>
        <p:spPr/>
        <p:txBody>
          <a:bodyPr/>
          <a:lstStyle/>
          <a:p>
            <a:r>
              <a:rPr lang="en-US" dirty="0"/>
              <a:t>Profit With </a:t>
            </a:r>
            <a:r>
              <a:rPr lang="tr-TR" dirty="0"/>
              <a:t>LSTM</a:t>
            </a:r>
            <a:r>
              <a:rPr lang="en-US" dirty="0"/>
              <a:t> With</a:t>
            </a:r>
            <a:r>
              <a:rPr lang="tr-TR" dirty="0"/>
              <a:t> </a:t>
            </a:r>
            <a:r>
              <a:rPr lang="en-US" dirty="0"/>
              <a:t>Custom Loss Function</a:t>
            </a:r>
          </a:p>
        </p:txBody>
      </p:sp>
      <p:pic>
        <p:nvPicPr>
          <p:cNvPr id="4" name="Picture 2">
            <a:extLst>
              <a:ext uri="{FF2B5EF4-FFF2-40B4-BE49-F238E27FC236}">
                <a16:creationId xmlns:a16="http://schemas.microsoft.com/office/drawing/2014/main" id="{79CD1A56-9770-0988-C585-6897D6FA2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6851" y="1948462"/>
            <a:ext cx="9098298"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201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832D88-660A-4EC5-D86E-68ED268A3A11}"/>
              </a:ext>
            </a:extLst>
          </p:cNvPr>
          <p:cNvSpPr>
            <a:spLocks noGrp="1"/>
          </p:cNvSpPr>
          <p:nvPr>
            <p:ph type="title"/>
          </p:nvPr>
        </p:nvSpPr>
        <p:spPr/>
        <p:txBody>
          <a:bodyPr/>
          <a:lstStyle/>
          <a:p>
            <a:r>
              <a:rPr lang="tr-TR" dirty="0" err="1"/>
              <a:t>Loss</a:t>
            </a:r>
            <a:r>
              <a:rPr lang="tr-TR" dirty="0"/>
              <a:t> </a:t>
            </a:r>
            <a:r>
              <a:rPr lang="tr-TR" dirty="0" err="1"/>
              <a:t>Days</a:t>
            </a:r>
            <a:r>
              <a:rPr lang="en-US" dirty="0"/>
              <a:t> With </a:t>
            </a:r>
            <a:r>
              <a:rPr lang="tr-TR" dirty="0"/>
              <a:t>GRU</a:t>
            </a:r>
            <a:r>
              <a:rPr lang="en-US" dirty="0"/>
              <a:t> With Custom Loss Function</a:t>
            </a:r>
          </a:p>
        </p:txBody>
      </p:sp>
      <p:pic>
        <p:nvPicPr>
          <p:cNvPr id="5124" name="Picture 4">
            <a:extLst>
              <a:ext uri="{FF2B5EF4-FFF2-40B4-BE49-F238E27FC236}">
                <a16:creationId xmlns:a16="http://schemas.microsoft.com/office/drawing/2014/main" id="{FF1D2C2D-A4D8-8A0E-E8AA-2198EE7E36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129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69EDFC-002D-D73E-B9CA-1893BB2F566E}"/>
              </a:ext>
            </a:extLst>
          </p:cNvPr>
          <p:cNvSpPr>
            <a:spLocks noGrp="1"/>
          </p:cNvSpPr>
          <p:nvPr>
            <p:ph type="title"/>
          </p:nvPr>
        </p:nvSpPr>
        <p:spPr/>
        <p:txBody>
          <a:bodyPr/>
          <a:lstStyle/>
          <a:p>
            <a:r>
              <a:rPr lang="en-US" dirty="0"/>
              <a:t>Profit With </a:t>
            </a:r>
            <a:r>
              <a:rPr lang="tr-TR" dirty="0"/>
              <a:t>GRU</a:t>
            </a:r>
            <a:r>
              <a:rPr lang="en-US" dirty="0"/>
              <a:t> Without </a:t>
            </a:r>
            <a:r>
              <a:rPr lang="tr-TR" dirty="0"/>
              <a:t>C</a:t>
            </a:r>
            <a:r>
              <a:rPr lang="en-US" dirty="0" err="1"/>
              <a:t>ustom</a:t>
            </a:r>
            <a:r>
              <a:rPr lang="en-US" dirty="0"/>
              <a:t> Loss Function</a:t>
            </a:r>
          </a:p>
        </p:txBody>
      </p:sp>
      <p:pic>
        <p:nvPicPr>
          <p:cNvPr id="12290" name="Picture 2">
            <a:extLst>
              <a:ext uri="{FF2B5EF4-FFF2-40B4-BE49-F238E27FC236}">
                <a16:creationId xmlns:a16="http://schemas.microsoft.com/office/drawing/2014/main" id="{053C6F09-8E0B-5E84-05A5-9B2B397BA8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707" y="1948462"/>
            <a:ext cx="9116586"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6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50BB7B-43CC-007D-3BB8-706F5655F3BF}"/>
              </a:ext>
            </a:extLst>
          </p:cNvPr>
          <p:cNvSpPr>
            <a:spLocks noGrp="1"/>
          </p:cNvSpPr>
          <p:nvPr>
            <p:ph type="title"/>
          </p:nvPr>
        </p:nvSpPr>
        <p:spPr/>
        <p:txBody>
          <a:bodyPr/>
          <a:lstStyle/>
          <a:p>
            <a:endParaRPr lang="en-US"/>
          </a:p>
        </p:txBody>
      </p:sp>
      <p:pic>
        <p:nvPicPr>
          <p:cNvPr id="6146" name="Picture 2">
            <a:extLst>
              <a:ext uri="{FF2B5EF4-FFF2-40B4-BE49-F238E27FC236}">
                <a16:creationId xmlns:a16="http://schemas.microsoft.com/office/drawing/2014/main" id="{4987B4E0-D722-C0B8-D9DB-7F686053FC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45298"/>
            <a:ext cx="10515600" cy="336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565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AA1F8E-0CE6-5D27-7947-E03F80283088}"/>
              </a:ext>
            </a:extLst>
          </p:cNvPr>
          <p:cNvSpPr>
            <a:spLocks noGrp="1"/>
          </p:cNvSpPr>
          <p:nvPr>
            <p:ph type="title"/>
          </p:nvPr>
        </p:nvSpPr>
        <p:spPr/>
        <p:txBody>
          <a:bodyPr/>
          <a:lstStyle/>
          <a:p>
            <a:r>
              <a:rPr lang="tr-TR" dirty="0" err="1"/>
              <a:t>Loss</a:t>
            </a:r>
            <a:r>
              <a:rPr lang="tr-TR" dirty="0"/>
              <a:t> </a:t>
            </a:r>
            <a:r>
              <a:rPr lang="tr-TR" dirty="0" err="1"/>
              <a:t>Days</a:t>
            </a:r>
            <a:r>
              <a:rPr lang="en-US" dirty="0"/>
              <a:t> With </a:t>
            </a:r>
            <a:r>
              <a:rPr lang="tr-TR" dirty="0"/>
              <a:t>GRU</a:t>
            </a:r>
            <a:r>
              <a:rPr lang="en-US" dirty="0"/>
              <a:t> Without Custom Loss Function</a:t>
            </a:r>
          </a:p>
        </p:txBody>
      </p:sp>
      <p:pic>
        <p:nvPicPr>
          <p:cNvPr id="13314" name="Picture 2">
            <a:extLst>
              <a:ext uri="{FF2B5EF4-FFF2-40B4-BE49-F238E27FC236}">
                <a16:creationId xmlns:a16="http://schemas.microsoft.com/office/drawing/2014/main" id="{CFDA89B9-AAA9-056E-6D4D-C2655D9AD6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363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4C285E-7960-D7E3-8346-339A46431BE7}"/>
              </a:ext>
            </a:extLst>
          </p:cNvPr>
          <p:cNvSpPr>
            <a:spLocks noGrp="1"/>
          </p:cNvSpPr>
          <p:nvPr>
            <p:ph type="title"/>
          </p:nvPr>
        </p:nvSpPr>
        <p:spPr/>
        <p:txBody>
          <a:bodyPr/>
          <a:lstStyle/>
          <a:p>
            <a:r>
              <a:rPr lang="en-US" dirty="0"/>
              <a:t>Profit With </a:t>
            </a:r>
            <a:r>
              <a:rPr lang="tr-TR" dirty="0"/>
              <a:t>GRU</a:t>
            </a:r>
            <a:r>
              <a:rPr lang="en-US" dirty="0"/>
              <a:t> With</a:t>
            </a:r>
            <a:r>
              <a:rPr lang="tr-TR" dirty="0"/>
              <a:t> </a:t>
            </a:r>
            <a:r>
              <a:rPr lang="en-US" dirty="0"/>
              <a:t>Custom Loss Function</a:t>
            </a:r>
          </a:p>
        </p:txBody>
      </p:sp>
      <p:pic>
        <p:nvPicPr>
          <p:cNvPr id="7172" name="Picture 4">
            <a:extLst>
              <a:ext uri="{FF2B5EF4-FFF2-40B4-BE49-F238E27FC236}">
                <a16:creationId xmlns:a16="http://schemas.microsoft.com/office/drawing/2014/main" id="{A97C9310-1610-42F6-FF01-E9F4D9B31D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999" y="1948462"/>
            <a:ext cx="9016002" cy="410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81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A71005-5018-EB42-9E11-10AB5AF740C5}"/>
              </a:ext>
            </a:extLst>
          </p:cNvPr>
          <p:cNvSpPr>
            <a:spLocks noGrp="1"/>
          </p:cNvSpPr>
          <p:nvPr>
            <p:ph type="title"/>
          </p:nvPr>
        </p:nvSpPr>
        <p:spPr/>
        <p:txBody>
          <a:bodyPr/>
          <a:lstStyle/>
          <a:p>
            <a:r>
              <a:rPr lang="en-US" dirty="0"/>
              <a:t>Loss Days With </a:t>
            </a:r>
            <a:r>
              <a:rPr lang="tr-TR" dirty="0"/>
              <a:t>GRU</a:t>
            </a:r>
            <a:r>
              <a:rPr lang="en-US" dirty="0"/>
              <a:t> With Custom Loss Function</a:t>
            </a:r>
          </a:p>
        </p:txBody>
      </p:sp>
      <p:pic>
        <p:nvPicPr>
          <p:cNvPr id="8194" name="Picture 2">
            <a:extLst>
              <a:ext uri="{FF2B5EF4-FFF2-40B4-BE49-F238E27FC236}">
                <a16:creationId xmlns:a16="http://schemas.microsoft.com/office/drawing/2014/main" id="{C1C5FCBB-5B44-B094-488E-2A0D3D6103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97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005968-CC3B-F32A-7E2F-BEEBB57C1026}"/>
              </a:ext>
            </a:extLst>
          </p:cNvPr>
          <p:cNvSpPr>
            <a:spLocks noGrp="1"/>
          </p:cNvSpPr>
          <p:nvPr>
            <p:ph type="title"/>
          </p:nvPr>
        </p:nvSpPr>
        <p:spPr/>
        <p:txBody>
          <a:bodyPr/>
          <a:lstStyle/>
          <a:p>
            <a:r>
              <a:rPr lang="en-US" dirty="0"/>
              <a:t>Results</a:t>
            </a:r>
            <a:r>
              <a:rPr lang="tr-TR" dirty="0"/>
              <a:t> of RNN</a:t>
            </a:r>
            <a:r>
              <a:rPr lang="en-US" dirty="0"/>
              <a:t> </a:t>
            </a:r>
            <a:r>
              <a:rPr lang="tr-TR" dirty="0" err="1"/>
              <a:t>Models</a:t>
            </a:r>
            <a:endParaRPr lang="en-US" dirty="0"/>
          </a:p>
        </p:txBody>
      </p:sp>
      <p:pic>
        <p:nvPicPr>
          <p:cNvPr id="5" name="İçerik Yer Tutucusu 4">
            <a:extLst>
              <a:ext uri="{FF2B5EF4-FFF2-40B4-BE49-F238E27FC236}">
                <a16:creationId xmlns:a16="http://schemas.microsoft.com/office/drawing/2014/main" id="{B9DC7191-B9C8-CE72-2AB3-55013D5B8C14}"/>
              </a:ext>
            </a:extLst>
          </p:cNvPr>
          <p:cNvPicPr>
            <a:picLocks noGrp="1" noChangeAspect="1"/>
          </p:cNvPicPr>
          <p:nvPr>
            <p:ph idx="1"/>
          </p:nvPr>
        </p:nvPicPr>
        <p:blipFill>
          <a:blip r:embed="rId2"/>
          <a:stretch>
            <a:fillRect/>
          </a:stretch>
        </p:blipFill>
        <p:spPr>
          <a:xfrm>
            <a:off x="2037783" y="2748581"/>
            <a:ext cx="8116433" cy="2505425"/>
          </a:xfrm>
        </p:spPr>
      </p:pic>
    </p:spTree>
    <p:extLst>
      <p:ext uri="{BB962C8B-B14F-4D97-AF65-F5344CB8AC3E}">
        <p14:creationId xmlns:p14="http://schemas.microsoft.com/office/powerpoint/2010/main" val="1912632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fontScale="90000"/>
          </a:bodyPr>
          <a:lstStyle/>
          <a:p>
            <a:r>
              <a:rPr lang="en-US" sz="4800" dirty="0"/>
              <a:t>Percentage Change Prediction</a:t>
            </a:r>
            <a:r>
              <a:rPr lang="tr-TR" sz="4800" dirty="0"/>
              <a:t>s Using Machine Learning </a:t>
            </a:r>
            <a:r>
              <a:rPr lang="en-US" sz="4800" dirty="0"/>
              <a:t>Models</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78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49CCAC-3596-F3A6-B1AF-D5FB0584D14B}"/>
              </a:ext>
            </a:extLst>
          </p:cNvPr>
          <p:cNvSpPr>
            <a:spLocks noGrp="1"/>
          </p:cNvSpPr>
          <p:nvPr>
            <p:ph type="title"/>
          </p:nvPr>
        </p:nvSpPr>
        <p:spPr/>
        <p:txBody>
          <a:bodyPr/>
          <a:lstStyle/>
          <a:p>
            <a:r>
              <a:rPr lang="en-US" dirty="0"/>
              <a:t>Profit With </a:t>
            </a:r>
            <a:r>
              <a:rPr lang="tr-TR" dirty="0" err="1"/>
              <a:t>XGBoost</a:t>
            </a:r>
            <a:r>
              <a:rPr lang="en-US" dirty="0"/>
              <a:t> With</a:t>
            </a:r>
            <a:r>
              <a:rPr lang="tr-TR" dirty="0" err="1"/>
              <a:t>out</a:t>
            </a:r>
            <a:r>
              <a:rPr lang="tr-TR" dirty="0"/>
              <a:t> </a:t>
            </a:r>
            <a:r>
              <a:rPr lang="en-US" dirty="0"/>
              <a:t>Custom Loss Function</a:t>
            </a:r>
          </a:p>
        </p:txBody>
      </p:sp>
      <p:pic>
        <p:nvPicPr>
          <p:cNvPr id="14338" name="Picture 2">
            <a:extLst>
              <a:ext uri="{FF2B5EF4-FFF2-40B4-BE49-F238E27FC236}">
                <a16:creationId xmlns:a16="http://schemas.microsoft.com/office/drawing/2014/main" id="{D50F7FD4-E03D-FC7C-874B-B6F7CD92C4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999" y="1870738"/>
            <a:ext cx="9016002" cy="426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29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F0992D-F1DE-DB80-6984-8717C9AFD889}"/>
              </a:ext>
            </a:extLst>
          </p:cNvPr>
          <p:cNvSpPr>
            <a:spLocks noGrp="1"/>
          </p:cNvSpPr>
          <p:nvPr>
            <p:ph type="title"/>
          </p:nvPr>
        </p:nvSpPr>
        <p:spPr/>
        <p:txBody>
          <a:bodyPr/>
          <a:lstStyle/>
          <a:p>
            <a:r>
              <a:rPr lang="en-US" dirty="0"/>
              <a:t>Loss Days With </a:t>
            </a:r>
            <a:r>
              <a:rPr lang="tr-TR" dirty="0" err="1"/>
              <a:t>XGBoost</a:t>
            </a:r>
            <a:r>
              <a:rPr lang="en-US" dirty="0"/>
              <a:t> With</a:t>
            </a:r>
            <a:r>
              <a:rPr lang="tr-TR" dirty="0" err="1"/>
              <a:t>out</a:t>
            </a:r>
            <a:r>
              <a:rPr lang="en-US" dirty="0"/>
              <a:t> Custom Loss Function</a:t>
            </a:r>
          </a:p>
        </p:txBody>
      </p:sp>
      <p:pic>
        <p:nvPicPr>
          <p:cNvPr id="15362" name="Picture 2">
            <a:extLst>
              <a:ext uri="{FF2B5EF4-FFF2-40B4-BE49-F238E27FC236}">
                <a16:creationId xmlns:a16="http://schemas.microsoft.com/office/drawing/2014/main" id="{CD8AE89C-1B55-9FA6-F1B6-206D5A65F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59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AB281A-63B4-B7DD-18E9-33CB436FC73D}"/>
              </a:ext>
            </a:extLst>
          </p:cNvPr>
          <p:cNvSpPr>
            <a:spLocks noGrp="1"/>
          </p:cNvSpPr>
          <p:nvPr>
            <p:ph type="title"/>
          </p:nvPr>
        </p:nvSpPr>
        <p:spPr/>
        <p:txBody>
          <a:bodyPr/>
          <a:lstStyle/>
          <a:p>
            <a:r>
              <a:rPr lang="en-US" dirty="0"/>
              <a:t>Profit With </a:t>
            </a:r>
            <a:r>
              <a:rPr lang="tr-TR" dirty="0" err="1"/>
              <a:t>XGBoost</a:t>
            </a:r>
            <a:r>
              <a:rPr lang="en-US" dirty="0"/>
              <a:t> With</a:t>
            </a:r>
            <a:r>
              <a:rPr lang="tr-TR" dirty="0"/>
              <a:t> </a:t>
            </a:r>
            <a:r>
              <a:rPr lang="en-US" dirty="0"/>
              <a:t>Custom Loss Function</a:t>
            </a:r>
          </a:p>
        </p:txBody>
      </p:sp>
      <p:pic>
        <p:nvPicPr>
          <p:cNvPr id="16386" name="Picture 2">
            <a:extLst>
              <a:ext uri="{FF2B5EF4-FFF2-40B4-BE49-F238E27FC236}">
                <a16:creationId xmlns:a16="http://schemas.microsoft.com/office/drawing/2014/main" id="{B2F4E1D3-82AA-0F5B-17A2-5FCCA058A8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999" y="1870738"/>
            <a:ext cx="9016002" cy="426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40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215C30-F486-056B-54DD-119263CFE5F0}"/>
              </a:ext>
            </a:extLst>
          </p:cNvPr>
          <p:cNvSpPr>
            <a:spLocks noGrp="1"/>
          </p:cNvSpPr>
          <p:nvPr>
            <p:ph type="title"/>
          </p:nvPr>
        </p:nvSpPr>
        <p:spPr/>
        <p:txBody>
          <a:bodyPr/>
          <a:lstStyle/>
          <a:p>
            <a:r>
              <a:rPr lang="en-US" dirty="0"/>
              <a:t>Loss Days With </a:t>
            </a:r>
            <a:r>
              <a:rPr lang="tr-TR" dirty="0" err="1"/>
              <a:t>XGBoost</a:t>
            </a:r>
            <a:r>
              <a:rPr lang="en-US" dirty="0"/>
              <a:t> With Custom Loss Function</a:t>
            </a:r>
          </a:p>
        </p:txBody>
      </p:sp>
      <p:pic>
        <p:nvPicPr>
          <p:cNvPr id="17410" name="Picture 2">
            <a:extLst>
              <a:ext uri="{FF2B5EF4-FFF2-40B4-BE49-F238E27FC236}">
                <a16:creationId xmlns:a16="http://schemas.microsoft.com/office/drawing/2014/main" id="{537299F5-802D-B5AD-1BEC-8F2B5F1903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59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538961-4AE1-2B95-F412-013359EDB365}"/>
              </a:ext>
            </a:extLst>
          </p:cNvPr>
          <p:cNvSpPr>
            <a:spLocks noGrp="1"/>
          </p:cNvSpPr>
          <p:nvPr>
            <p:ph type="title"/>
          </p:nvPr>
        </p:nvSpPr>
        <p:spPr/>
        <p:txBody>
          <a:bodyPr/>
          <a:lstStyle/>
          <a:p>
            <a:r>
              <a:rPr lang="en-US" dirty="0"/>
              <a:t>Custom Loss Function to Maximize Profit</a:t>
            </a:r>
          </a:p>
        </p:txBody>
      </p:sp>
      <p:pic>
        <p:nvPicPr>
          <p:cNvPr id="10" name="İçerik Yer Tutucusu 9">
            <a:extLst>
              <a:ext uri="{FF2B5EF4-FFF2-40B4-BE49-F238E27FC236}">
                <a16:creationId xmlns:a16="http://schemas.microsoft.com/office/drawing/2014/main" id="{31AFAF62-C28A-63F2-6230-F23080D46448}"/>
              </a:ext>
            </a:extLst>
          </p:cNvPr>
          <p:cNvPicPr>
            <a:picLocks noGrp="1" noChangeAspect="1"/>
          </p:cNvPicPr>
          <p:nvPr>
            <p:ph idx="1"/>
          </p:nvPr>
        </p:nvPicPr>
        <p:blipFill>
          <a:blip r:embed="rId2"/>
          <a:stretch>
            <a:fillRect/>
          </a:stretch>
        </p:blipFill>
        <p:spPr>
          <a:xfrm>
            <a:off x="3014232" y="3567846"/>
            <a:ext cx="6163535" cy="866896"/>
          </a:xfrm>
          <a:prstGeom prst="rect">
            <a:avLst/>
          </a:prstGeom>
        </p:spPr>
      </p:pic>
    </p:spTree>
    <p:extLst>
      <p:ext uri="{BB962C8B-B14F-4D97-AF65-F5344CB8AC3E}">
        <p14:creationId xmlns:p14="http://schemas.microsoft.com/office/powerpoint/2010/main" val="428418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FBEA05-FD28-AFDA-DB6B-66B710B0A59E}"/>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B35700EA-547A-0F03-C3E5-E4836541C6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45298"/>
            <a:ext cx="10515600" cy="336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025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7C56F5-8E48-E38C-B580-227E61F0E6B9}"/>
              </a:ext>
            </a:extLst>
          </p:cNvPr>
          <p:cNvSpPr>
            <a:spLocks noGrp="1"/>
          </p:cNvSpPr>
          <p:nvPr>
            <p:ph type="title"/>
          </p:nvPr>
        </p:nvSpPr>
        <p:spPr/>
        <p:txBody>
          <a:bodyPr/>
          <a:lstStyle/>
          <a:p>
            <a:r>
              <a:rPr lang="en-US" dirty="0"/>
              <a:t>Profit </a:t>
            </a:r>
            <a:r>
              <a:rPr lang="tr-TR" dirty="0"/>
              <a:t>w</a:t>
            </a:r>
            <a:r>
              <a:rPr lang="en-US" dirty="0" err="1"/>
              <a:t>ith</a:t>
            </a:r>
            <a:r>
              <a:rPr lang="en-US" dirty="0"/>
              <a:t> </a:t>
            </a:r>
            <a:r>
              <a:rPr lang="tr-TR" dirty="0" err="1"/>
              <a:t>XGBoost</a:t>
            </a:r>
            <a:r>
              <a:rPr lang="en-US" dirty="0"/>
              <a:t> </a:t>
            </a:r>
            <a:r>
              <a:rPr lang="tr-TR" dirty="0"/>
              <a:t>Using </a:t>
            </a:r>
            <a:r>
              <a:rPr lang="tr-TR" dirty="0" err="1"/>
              <a:t>the</a:t>
            </a:r>
            <a:r>
              <a:rPr lang="tr-TR" dirty="0"/>
              <a:t> Second </a:t>
            </a:r>
            <a:r>
              <a:rPr lang="en-US" dirty="0"/>
              <a:t>Custom Loss Function</a:t>
            </a:r>
          </a:p>
        </p:txBody>
      </p:sp>
      <p:pic>
        <p:nvPicPr>
          <p:cNvPr id="18434" name="Picture 2">
            <a:extLst>
              <a:ext uri="{FF2B5EF4-FFF2-40B4-BE49-F238E27FC236}">
                <a16:creationId xmlns:a16="http://schemas.microsoft.com/office/drawing/2014/main" id="{235CC896-1B7D-EE55-7BB6-99327BF974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999" y="1870738"/>
            <a:ext cx="9016002" cy="426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478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2FE936-7B8E-427A-088A-26A4957E74C3}"/>
              </a:ext>
            </a:extLst>
          </p:cNvPr>
          <p:cNvSpPr>
            <a:spLocks noGrp="1"/>
          </p:cNvSpPr>
          <p:nvPr>
            <p:ph type="title"/>
          </p:nvPr>
        </p:nvSpPr>
        <p:spPr/>
        <p:txBody>
          <a:bodyPr/>
          <a:lstStyle/>
          <a:p>
            <a:r>
              <a:rPr lang="en-US" dirty="0"/>
              <a:t>Loss Days </a:t>
            </a:r>
            <a:r>
              <a:rPr lang="tr-TR" dirty="0"/>
              <a:t>w</a:t>
            </a:r>
            <a:r>
              <a:rPr lang="en-US" dirty="0" err="1"/>
              <a:t>ith</a:t>
            </a:r>
            <a:r>
              <a:rPr lang="en-US" dirty="0"/>
              <a:t> </a:t>
            </a:r>
            <a:r>
              <a:rPr lang="tr-TR" dirty="0" err="1"/>
              <a:t>XGBoost</a:t>
            </a:r>
            <a:r>
              <a:rPr lang="en-US" dirty="0"/>
              <a:t> </a:t>
            </a:r>
            <a:r>
              <a:rPr lang="tr-TR" dirty="0"/>
              <a:t>Using </a:t>
            </a:r>
            <a:r>
              <a:rPr lang="tr-TR" dirty="0" err="1"/>
              <a:t>The</a:t>
            </a:r>
            <a:r>
              <a:rPr lang="tr-TR" dirty="0"/>
              <a:t> Second</a:t>
            </a:r>
            <a:r>
              <a:rPr lang="en-US" dirty="0"/>
              <a:t> Custom Loss Function</a:t>
            </a:r>
          </a:p>
        </p:txBody>
      </p:sp>
      <p:pic>
        <p:nvPicPr>
          <p:cNvPr id="19458" name="Picture 2">
            <a:extLst>
              <a:ext uri="{FF2B5EF4-FFF2-40B4-BE49-F238E27FC236}">
                <a16:creationId xmlns:a16="http://schemas.microsoft.com/office/drawing/2014/main" id="{E5084F23-DFBE-2420-94D8-F59F353052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4497"/>
            <a:ext cx="10515600" cy="433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88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24BE7-F328-3A0B-00C9-D86E32BBE043}"/>
              </a:ext>
            </a:extLst>
          </p:cNvPr>
          <p:cNvSpPr>
            <a:spLocks noGrp="1"/>
          </p:cNvSpPr>
          <p:nvPr>
            <p:ph type="title"/>
          </p:nvPr>
        </p:nvSpPr>
        <p:spPr/>
        <p:txBody>
          <a:bodyPr/>
          <a:lstStyle/>
          <a:p>
            <a:r>
              <a:rPr lang="en-US" dirty="0"/>
              <a:t>Results</a:t>
            </a:r>
            <a:r>
              <a:rPr lang="tr-TR" dirty="0"/>
              <a:t> of </a:t>
            </a:r>
            <a:r>
              <a:rPr lang="tr-TR" dirty="0" err="1"/>
              <a:t>XGBoost</a:t>
            </a:r>
            <a:r>
              <a:rPr lang="en-US" dirty="0"/>
              <a:t> </a:t>
            </a:r>
            <a:r>
              <a:rPr lang="tr-TR" dirty="0" err="1"/>
              <a:t>Models</a:t>
            </a:r>
            <a:endParaRPr lang="en-US" dirty="0"/>
          </a:p>
        </p:txBody>
      </p:sp>
      <p:sp>
        <p:nvSpPr>
          <p:cNvPr id="3" name="İçerik Yer Tutucusu 2">
            <a:extLst>
              <a:ext uri="{FF2B5EF4-FFF2-40B4-BE49-F238E27FC236}">
                <a16:creationId xmlns:a16="http://schemas.microsoft.com/office/drawing/2014/main" id="{6139B1B3-6C7F-0476-B57D-7530E4915D3B}"/>
              </a:ext>
            </a:extLst>
          </p:cNvPr>
          <p:cNvSpPr>
            <a:spLocks noGrp="1"/>
          </p:cNvSpPr>
          <p:nvPr>
            <p:ph idx="1"/>
          </p:nvPr>
        </p:nvSpPr>
        <p:spPr/>
        <p:txBody>
          <a:bodyPr/>
          <a:lstStyle/>
          <a:p>
            <a:endParaRPr lang="en-US" dirty="0"/>
          </a:p>
        </p:txBody>
      </p:sp>
      <p:pic>
        <p:nvPicPr>
          <p:cNvPr id="7" name="Resim 6">
            <a:extLst>
              <a:ext uri="{FF2B5EF4-FFF2-40B4-BE49-F238E27FC236}">
                <a16:creationId xmlns:a16="http://schemas.microsoft.com/office/drawing/2014/main" id="{42090E76-BF2C-54AD-4A26-A12DBDC9C05E}"/>
              </a:ext>
            </a:extLst>
          </p:cNvPr>
          <p:cNvPicPr>
            <a:picLocks noChangeAspect="1"/>
          </p:cNvPicPr>
          <p:nvPr/>
        </p:nvPicPr>
        <p:blipFill>
          <a:blip r:embed="rId2"/>
          <a:stretch>
            <a:fillRect/>
          </a:stretch>
        </p:blipFill>
        <p:spPr>
          <a:xfrm>
            <a:off x="1837730" y="2767634"/>
            <a:ext cx="8516539" cy="2467319"/>
          </a:xfrm>
          <a:prstGeom prst="rect">
            <a:avLst/>
          </a:prstGeom>
        </p:spPr>
      </p:pic>
    </p:spTree>
    <p:extLst>
      <p:ext uri="{BB962C8B-B14F-4D97-AF65-F5344CB8AC3E}">
        <p14:creationId xmlns:p14="http://schemas.microsoft.com/office/powerpoint/2010/main" val="2462648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0EBE0F-17A2-3BE7-139B-3903951DCECD}"/>
              </a:ext>
            </a:extLst>
          </p:cNvPr>
          <p:cNvSpPr>
            <a:spLocks noGrp="1"/>
          </p:cNvSpPr>
          <p:nvPr>
            <p:ph type="title"/>
          </p:nvPr>
        </p:nvSpPr>
        <p:spPr>
          <a:xfrm>
            <a:off x="838200" y="2766218"/>
            <a:ext cx="10515600" cy="1325563"/>
          </a:xfrm>
        </p:spPr>
        <p:txBody>
          <a:bodyPr>
            <a:normAutofit/>
          </a:bodyPr>
          <a:lstStyle/>
          <a:p>
            <a:pPr algn="ctr"/>
            <a:r>
              <a:rPr lang="en-US" sz="5400" b="1" dirty="0"/>
              <a:t>Thank You For Listening!</a:t>
            </a:r>
          </a:p>
        </p:txBody>
      </p:sp>
    </p:spTree>
    <p:extLst>
      <p:ext uri="{BB962C8B-B14F-4D97-AF65-F5344CB8AC3E}">
        <p14:creationId xmlns:p14="http://schemas.microsoft.com/office/powerpoint/2010/main" val="306098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91AB8718-AB0A-02DD-8DC5-3CB5E67D5A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8"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2A1E145-B845-F170-5DCF-C6A38D7A324E}"/>
              </a:ext>
            </a:extLst>
          </p:cNvPr>
          <p:cNvSpPr>
            <a:spLocks noGrp="1"/>
          </p:cNvSpPr>
          <p:nvPr>
            <p:ph type="title"/>
          </p:nvPr>
        </p:nvSpPr>
        <p:spPr>
          <a:xfrm>
            <a:off x="7528560" y="1122363"/>
            <a:ext cx="4343400" cy="3204134"/>
          </a:xfrm>
        </p:spPr>
        <p:txBody>
          <a:bodyPr vert="horz" lIns="91440" tIns="45720" rIns="91440" bIns="45720" rtlCol="0" anchor="b">
            <a:normAutofit/>
          </a:bodyPr>
          <a:lstStyle/>
          <a:p>
            <a:r>
              <a:rPr lang="en-US" sz="4800" dirty="0"/>
              <a:t>Understanding Volume Variability Through Time</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06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FC00A-30B8-2862-021D-3E21B834DBE5}"/>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6B188FA5-E920-0510-F835-1E71FCFF7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35590"/>
            <a:ext cx="10515600" cy="338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166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1550</TotalTime>
  <Words>840</Words>
  <Application>Microsoft Office PowerPoint</Application>
  <PresentationFormat>Geniş ekran</PresentationFormat>
  <Paragraphs>113</Paragraphs>
  <Slides>73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73</vt:i4>
      </vt:variant>
    </vt:vector>
  </HeadingPairs>
  <TitlesOfParts>
    <vt:vector size="77" baseType="lpstr">
      <vt:lpstr>Arial</vt:lpstr>
      <vt:lpstr>Calibri</vt:lpstr>
      <vt:lpstr>Calibri Light</vt:lpstr>
      <vt:lpstr>Office Teması</vt:lpstr>
      <vt:lpstr>Using Price Data to Predict Stock Market Prices</vt:lpstr>
      <vt:lpstr>Exploratory Data Analysis on NASDAQ</vt:lpstr>
      <vt:lpstr>Initial Features Price and Volume</vt:lpstr>
      <vt:lpstr>The Time Factor: Understanding Price Volatility</vt:lpstr>
      <vt:lpstr>PowerPoint Sunusu</vt:lpstr>
      <vt:lpstr>PowerPoint Sunusu</vt:lpstr>
      <vt:lpstr>PowerPoint Sunusu</vt:lpstr>
      <vt:lpstr>Understanding Volume Variability Through Time</vt:lpstr>
      <vt:lpstr>PowerPoint Sunusu</vt:lpstr>
      <vt:lpstr>PowerPoint Sunusu</vt:lpstr>
      <vt:lpstr>PowerPoint Sunusu</vt:lpstr>
      <vt:lpstr>Data Preprocessing</vt:lpstr>
      <vt:lpstr>Feature Generation</vt:lpstr>
      <vt:lpstr>Time Related Features Day of Week and Week of Year</vt:lpstr>
      <vt:lpstr>Technical Indicators</vt:lpstr>
      <vt:lpstr>Indices, Cryptocurrencies and Commodities</vt:lpstr>
      <vt:lpstr>PowerPoint Sunusu</vt:lpstr>
      <vt:lpstr>PowerPoint Sunusu</vt:lpstr>
      <vt:lpstr>Scaling</vt:lpstr>
      <vt:lpstr>Log Scaling</vt:lpstr>
      <vt:lpstr>Log Scaling</vt:lpstr>
      <vt:lpstr>Log Scaling</vt:lpstr>
      <vt:lpstr>Pipeline Overview</vt:lpstr>
      <vt:lpstr>PowerPoint Sunusu</vt:lpstr>
      <vt:lpstr>Modeling</vt:lpstr>
      <vt:lpstr>Close Price Predictions</vt:lpstr>
      <vt:lpstr>Regression model to predict NASDAQ Close Price using SimpleRNN - Only Close Price</vt:lpstr>
      <vt:lpstr>Regression model to predict NASDAQ Close Price using LSTM - Only Close Price</vt:lpstr>
      <vt:lpstr>Regression model to predict NASDAQ Close Price using GRU - Only Close Price</vt:lpstr>
      <vt:lpstr>Let’s take a closer look</vt:lpstr>
      <vt:lpstr>RNN Models Outcomes</vt:lpstr>
      <vt:lpstr>Is RMSE a Good Indicator for Measuring the Success of Our Models?</vt:lpstr>
      <vt:lpstr>LSTM Regression Results in a Confusion Matrix</vt:lpstr>
      <vt:lpstr>Candle Color Prediction Using the Regression Results</vt:lpstr>
      <vt:lpstr>Candle Color Predictions</vt:lpstr>
      <vt:lpstr>Models Used for Predictions</vt:lpstr>
      <vt:lpstr>Classification model to predict NASDAQ Close Price using SimpleRNN</vt:lpstr>
      <vt:lpstr>Classification model to predict NASDAQ Close Price using LSTM</vt:lpstr>
      <vt:lpstr>Classification model to predict NASDAQ Close Price using GRU</vt:lpstr>
      <vt:lpstr>RNN Models Outcomes</vt:lpstr>
      <vt:lpstr>Predicting NASDAQ Close Price with XGBoost using Only Technical Indicators</vt:lpstr>
      <vt:lpstr>Predicting NASDAQ Close Price with XGBoost using Technical Indicators and Other Indices</vt:lpstr>
      <vt:lpstr>Predicting NASDAQ Close Price with XGBoost using Technical indicators, Other indices and Feature Engine</vt:lpstr>
      <vt:lpstr>XGBoost Models Outcomes</vt:lpstr>
      <vt:lpstr>Are Accuracy, Precision, Recall, and F1 Score Good Indicators for Measuring the Success of Our Models?¶ </vt:lpstr>
      <vt:lpstr>Let’s revisit the primary goals of this project:</vt:lpstr>
      <vt:lpstr>Percentage Change Predictions Using RNN Models</vt:lpstr>
      <vt:lpstr>Custom Loss Functions</vt:lpstr>
      <vt:lpstr>Profit Estimation</vt:lpstr>
      <vt:lpstr>Visualizing Loss Days</vt:lpstr>
      <vt:lpstr>Profit With SimpleRNN Without Custom Loss Function</vt:lpstr>
      <vt:lpstr>Loss Days With SimpleRNN Without Custom Loss Function</vt:lpstr>
      <vt:lpstr>Profit With SimpleRNN With Custom Loss Function</vt:lpstr>
      <vt:lpstr>Loss Days With SimpleRNN With Custom Loss Function</vt:lpstr>
      <vt:lpstr>Profit With LSTM Without Custom Loss Function</vt:lpstr>
      <vt:lpstr>Loss Days With LSTM Without Custom Loss Function</vt:lpstr>
      <vt:lpstr>Profit With LSTM With Custom Loss Function</vt:lpstr>
      <vt:lpstr>Loss Days With GRU With Custom Loss Function</vt:lpstr>
      <vt:lpstr>Profit With GRU Without Custom Loss Function</vt:lpstr>
      <vt:lpstr>Loss Days With GRU Without Custom Loss Function</vt:lpstr>
      <vt:lpstr>Profit With GRU With Custom Loss Function</vt:lpstr>
      <vt:lpstr>Loss Days With GRU With Custom Loss Function</vt:lpstr>
      <vt:lpstr>Results of RNN Models</vt:lpstr>
      <vt:lpstr>Percentage Change Predictions Using Machine Learning Models</vt:lpstr>
      <vt:lpstr>Profit With XGBoost Without Custom Loss Function</vt:lpstr>
      <vt:lpstr>Loss Days With XGBoost Without Custom Loss Function</vt:lpstr>
      <vt:lpstr>Profit With XGBoost With Custom Loss Function</vt:lpstr>
      <vt:lpstr>Loss Days With XGBoost With Custom Loss Function</vt:lpstr>
      <vt:lpstr>Custom Loss Function to Maximize Profit</vt:lpstr>
      <vt:lpstr>Profit with XGBoost Using the Second Custom Loss Function</vt:lpstr>
      <vt:lpstr>Loss Days with XGBoost Using The Second Custom Loss Function</vt:lpstr>
      <vt:lpstr>Results of XGBoost Models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Price Data to Predict Stock Market Prices</dc:title>
  <dc:creator>Duruhan Yalçın</dc:creator>
  <cp:lastModifiedBy>Duruhan Yalçın</cp:lastModifiedBy>
  <cp:revision>6</cp:revision>
  <dcterms:created xsi:type="dcterms:W3CDTF">2023-08-30T06:40:06Z</dcterms:created>
  <dcterms:modified xsi:type="dcterms:W3CDTF">2023-09-01T20:08:05Z</dcterms:modified>
</cp:coreProperties>
</file>